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56" r:id="rId2"/>
    <p:sldId id="320" r:id="rId3"/>
    <p:sldId id="325" r:id="rId4"/>
    <p:sldId id="374" r:id="rId5"/>
    <p:sldId id="375" r:id="rId6"/>
    <p:sldId id="376" r:id="rId7"/>
    <p:sldId id="379" r:id="rId8"/>
    <p:sldId id="324" r:id="rId9"/>
    <p:sldId id="378" r:id="rId10"/>
    <p:sldId id="270" r:id="rId11"/>
    <p:sldId id="265" r:id="rId12"/>
    <p:sldId id="358" r:id="rId13"/>
    <p:sldId id="360" r:id="rId14"/>
    <p:sldId id="362" r:id="rId15"/>
    <p:sldId id="271" r:id="rId16"/>
    <p:sldId id="272" r:id="rId17"/>
    <p:sldId id="267" r:id="rId18"/>
    <p:sldId id="277" r:id="rId19"/>
    <p:sldId id="361" r:id="rId20"/>
    <p:sldId id="278" r:id="rId21"/>
    <p:sldId id="291" r:id="rId22"/>
    <p:sldId id="289" r:id="rId23"/>
    <p:sldId id="359" r:id="rId24"/>
    <p:sldId id="274" r:id="rId25"/>
    <p:sldId id="364" r:id="rId26"/>
    <p:sldId id="292" r:id="rId27"/>
    <p:sldId id="294" r:id="rId28"/>
    <p:sldId id="282" r:id="rId29"/>
    <p:sldId id="365" r:id="rId30"/>
    <p:sldId id="298" r:id="rId31"/>
    <p:sldId id="300" r:id="rId32"/>
    <p:sldId id="281" r:id="rId33"/>
    <p:sldId id="366" r:id="rId34"/>
    <p:sldId id="302" r:id="rId35"/>
    <p:sldId id="304" r:id="rId36"/>
    <p:sldId id="327" r:id="rId37"/>
    <p:sldId id="367" r:id="rId38"/>
    <p:sldId id="328" r:id="rId39"/>
    <p:sldId id="330" r:id="rId40"/>
    <p:sldId id="331" r:id="rId41"/>
    <p:sldId id="332" r:id="rId42"/>
    <p:sldId id="373" r:id="rId43"/>
    <p:sldId id="334" r:id="rId44"/>
    <p:sldId id="352" r:id="rId45"/>
    <p:sldId id="368" r:id="rId46"/>
    <p:sldId id="335" r:id="rId47"/>
    <p:sldId id="338" r:id="rId48"/>
    <p:sldId id="344" r:id="rId49"/>
    <p:sldId id="369" r:id="rId50"/>
    <p:sldId id="345" r:id="rId51"/>
    <p:sldId id="347" r:id="rId52"/>
    <p:sldId id="348" r:id="rId53"/>
    <p:sldId id="370" r:id="rId54"/>
    <p:sldId id="349" r:id="rId55"/>
    <p:sldId id="351" r:id="rId56"/>
    <p:sldId id="280"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387"/>
    <a:srgbClr val="FCECC5"/>
    <a:srgbClr val="FFFFDA"/>
    <a:srgbClr val="FFFF99"/>
    <a:srgbClr val="FCFCFA"/>
    <a:srgbClr val="FFF2E5"/>
    <a:srgbClr val="FFE6CD"/>
    <a:srgbClr val="FFFBCD"/>
    <a:srgbClr val="FFFFCC"/>
    <a:srgbClr val="FFFA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4834" autoAdjust="0"/>
  </p:normalViewPr>
  <p:slideViewPr>
    <p:cSldViewPr>
      <p:cViewPr varScale="1">
        <p:scale>
          <a:sx n="87" d="100"/>
          <a:sy n="87" d="100"/>
        </p:scale>
        <p:origin x="134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baseline="0">
                <a:solidFill>
                  <a:sysClr val="windowText" lastClr="000000"/>
                </a:solidFill>
              </a:rPr>
              <a:t>Weekly Statewide New HWOL Job Ads through 08/14/21</a:t>
            </a:r>
            <a:endParaRPr lang="en-US" sz="1100" b="1">
              <a:solidFill>
                <a:sysClr val="windowText" lastClr="000000"/>
              </a:solidFill>
            </a:endParaRPr>
          </a:p>
        </c:rich>
      </c:tx>
      <c:layout>
        <c:manualLayout>
          <c:xMode val="edge"/>
          <c:yMode val="edge"/>
          <c:x val="0.28131213990889709"/>
          <c:y val="2.71548269964739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9398474042382299E-2"/>
          <c:y val="0.13116418083636372"/>
          <c:w val="0.9247912872957943"/>
          <c:h val="0.69958713665597461"/>
        </c:manualLayout>
      </c:layout>
      <c:barChart>
        <c:barDir val="col"/>
        <c:grouping val="clustered"/>
        <c:varyColors val="0"/>
        <c:ser>
          <c:idx val="0"/>
          <c:order val="1"/>
          <c:spPr>
            <a:solidFill>
              <a:sysClr val="window" lastClr="FFFFFF">
                <a:lumMod val="85000"/>
              </a:sysClr>
            </a:solidFill>
            <a:ln>
              <a:solidFill>
                <a:sysClr val="window" lastClr="FFFFFF">
                  <a:lumMod val="85000"/>
                </a:sysClr>
              </a:solidFill>
            </a:ln>
            <a:effectLst/>
          </c:spPr>
          <c:invertIfNegative val="0"/>
          <c:cat>
            <c:strRef>
              <c:f>'line graph'!$K$19:$K$94</c:f>
              <c:strCache>
                <c:ptCount val="75"/>
                <c:pt idx="0">
                  <c:v> Mar 20</c:v>
                </c:pt>
                <c:pt idx="4">
                  <c:v> Apr 20</c:v>
                </c:pt>
                <c:pt idx="8">
                  <c:v> May 20</c:v>
                </c:pt>
                <c:pt idx="13">
                  <c:v> Jun 20</c:v>
                </c:pt>
                <c:pt idx="17">
                  <c:v> Jul 20</c:v>
                </c:pt>
                <c:pt idx="21">
                  <c:v> Aug 20</c:v>
                </c:pt>
                <c:pt idx="26">
                  <c:v> Sept 20</c:v>
                </c:pt>
                <c:pt idx="30">
                  <c:v> Oct 20</c:v>
                </c:pt>
                <c:pt idx="35">
                  <c:v> Nov 20</c:v>
                </c:pt>
                <c:pt idx="39">
                  <c:v> Dec 20</c:v>
                </c:pt>
                <c:pt idx="43">
                  <c:v> Jan 21</c:v>
                </c:pt>
                <c:pt idx="48">
                  <c:v> Feb 21</c:v>
                </c:pt>
                <c:pt idx="52">
                  <c:v> Mar 21</c:v>
                </c:pt>
                <c:pt idx="56">
                  <c:v> Apr 21</c:v>
                </c:pt>
                <c:pt idx="60">
                  <c:v> May 21</c:v>
                </c:pt>
                <c:pt idx="65">
                  <c:v> Jun 21</c:v>
                </c:pt>
                <c:pt idx="69">
                  <c:v> Jul 21</c:v>
                </c:pt>
                <c:pt idx="74">
                  <c:v> Aug 21</c:v>
                </c:pt>
              </c:strCache>
            </c:strRef>
          </c:cat>
          <c:val>
            <c:numRef>
              <c:f>'line graph'!$L$19:$L$94</c:f>
              <c:numCache>
                <c:formatCode>#,##0</c:formatCode>
                <c:ptCount val="76"/>
                <c:pt idx="0">
                  <c:v>0</c:v>
                </c:pt>
                <c:pt idx="1">
                  <c:v>0</c:v>
                </c:pt>
                <c:pt idx="2">
                  <c:v>0</c:v>
                </c:pt>
                <c:pt idx="3">
                  <c:v>0</c:v>
                </c:pt>
                <c:pt idx="4">
                  <c:v>11000</c:v>
                </c:pt>
                <c:pt idx="5">
                  <c:v>11000</c:v>
                </c:pt>
                <c:pt idx="6">
                  <c:v>11000</c:v>
                </c:pt>
                <c:pt idx="7">
                  <c:v>11000</c:v>
                </c:pt>
                <c:pt idx="8">
                  <c:v>0</c:v>
                </c:pt>
                <c:pt idx="9">
                  <c:v>0</c:v>
                </c:pt>
                <c:pt idx="10">
                  <c:v>0</c:v>
                </c:pt>
                <c:pt idx="11">
                  <c:v>0</c:v>
                </c:pt>
                <c:pt idx="12">
                  <c:v>11000</c:v>
                </c:pt>
                <c:pt idx="13">
                  <c:v>11000</c:v>
                </c:pt>
                <c:pt idx="14">
                  <c:v>11000</c:v>
                </c:pt>
                <c:pt idx="15">
                  <c:v>11000</c:v>
                </c:pt>
                <c:pt idx="16">
                  <c:v>11000</c:v>
                </c:pt>
                <c:pt idx="17">
                  <c:v>0</c:v>
                </c:pt>
                <c:pt idx="18">
                  <c:v>0</c:v>
                </c:pt>
                <c:pt idx="19">
                  <c:v>0</c:v>
                </c:pt>
                <c:pt idx="20">
                  <c:v>0</c:v>
                </c:pt>
                <c:pt idx="21">
                  <c:v>11000</c:v>
                </c:pt>
                <c:pt idx="22">
                  <c:v>11000</c:v>
                </c:pt>
                <c:pt idx="23">
                  <c:v>11000</c:v>
                </c:pt>
                <c:pt idx="24">
                  <c:v>11000</c:v>
                </c:pt>
                <c:pt idx="25">
                  <c:v>11000</c:v>
                </c:pt>
                <c:pt idx="26">
                  <c:v>0</c:v>
                </c:pt>
                <c:pt idx="27">
                  <c:v>0</c:v>
                </c:pt>
                <c:pt idx="28">
                  <c:v>0</c:v>
                </c:pt>
                <c:pt idx="29">
                  <c:v>0</c:v>
                </c:pt>
                <c:pt idx="30">
                  <c:v>11000</c:v>
                </c:pt>
                <c:pt idx="31">
                  <c:v>11000</c:v>
                </c:pt>
                <c:pt idx="32">
                  <c:v>11000</c:v>
                </c:pt>
                <c:pt idx="33">
                  <c:v>11000</c:v>
                </c:pt>
                <c:pt idx="34">
                  <c:v>11000</c:v>
                </c:pt>
                <c:pt idx="35">
                  <c:v>0</c:v>
                </c:pt>
                <c:pt idx="36">
                  <c:v>0</c:v>
                </c:pt>
                <c:pt idx="37">
                  <c:v>0</c:v>
                </c:pt>
                <c:pt idx="38">
                  <c:v>0</c:v>
                </c:pt>
                <c:pt idx="39">
                  <c:v>11000</c:v>
                </c:pt>
                <c:pt idx="40">
                  <c:v>11000</c:v>
                </c:pt>
                <c:pt idx="41">
                  <c:v>11000</c:v>
                </c:pt>
                <c:pt idx="42">
                  <c:v>11000</c:v>
                </c:pt>
                <c:pt idx="43">
                  <c:v>0</c:v>
                </c:pt>
                <c:pt idx="44">
                  <c:v>0</c:v>
                </c:pt>
                <c:pt idx="45">
                  <c:v>0</c:v>
                </c:pt>
                <c:pt idx="46">
                  <c:v>0</c:v>
                </c:pt>
                <c:pt idx="47">
                  <c:v>0</c:v>
                </c:pt>
                <c:pt idx="48">
                  <c:v>11000</c:v>
                </c:pt>
                <c:pt idx="49">
                  <c:v>11000</c:v>
                </c:pt>
                <c:pt idx="50">
                  <c:v>11000</c:v>
                </c:pt>
                <c:pt idx="51">
                  <c:v>11000</c:v>
                </c:pt>
                <c:pt idx="52" formatCode="0.00">
                  <c:v>0</c:v>
                </c:pt>
                <c:pt idx="53" formatCode="0.00">
                  <c:v>0</c:v>
                </c:pt>
                <c:pt idx="54" formatCode="0.00">
                  <c:v>0</c:v>
                </c:pt>
                <c:pt idx="55" formatCode="0.00">
                  <c:v>0</c:v>
                </c:pt>
                <c:pt idx="56">
                  <c:v>11000</c:v>
                </c:pt>
                <c:pt idx="57">
                  <c:v>11000</c:v>
                </c:pt>
                <c:pt idx="58" formatCode="0.00">
                  <c:v>11000</c:v>
                </c:pt>
                <c:pt idx="59" formatCode="0.00">
                  <c:v>11000</c:v>
                </c:pt>
                <c:pt idx="60" formatCode="0.00">
                  <c:v>0</c:v>
                </c:pt>
                <c:pt idx="61" formatCode="0.00">
                  <c:v>0</c:v>
                </c:pt>
                <c:pt idx="62" formatCode="0.00">
                  <c:v>0</c:v>
                </c:pt>
                <c:pt idx="63" formatCode="0.00">
                  <c:v>0</c:v>
                </c:pt>
                <c:pt idx="64" formatCode="0.00">
                  <c:v>0</c:v>
                </c:pt>
                <c:pt idx="65" formatCode="0.00">
                  <c:v>11000</c:v>
                </c:pt>
                <c:pt idx="66" formatCode="0.00">
                  <c:v>11000</c:v>
                </c:pt>
                <c:pt idx="67" formatCode="0.00">
                  <c:v>11000</c:v>
                </c:pt>
                <c:pt idx="68" formatCode="0.00">
                  <c:v>11000</c:v>
                </c:pt>
                <c:pt idx="69" formatCode="0.00">
                  <c:v>0</c:v>
                </c:pt>
                <c:pt idx="70" formatCode="0.00">
                  <c:v>0</c:v>
                </c:pt>
                <c:pt idx="71" formatCode="0.00">
                  <c:v>0</c:v>
                </c:pt>
                <c:pt idx="72" formatCode="0.00">
                  <c:v>0</c:v>
                </c:pt>
                <c:pt idx="73" formatCode="0.00">
                  <c:v>0</c:v>
                </c:pt>
                <c:pt idx="74" formatCode="0.00">
                  <c:v>11000</c:v>
                </c:pt>
                <c:pt idx="75" formatCode="0.00">
                  <c:v>11000</c:v>
                </c:pt>
              </c:numCache>
            </c:numRef>
          </c:val>
          <c:extLst>
            <c:ext xmlns:c16="http://schemas.microsoft.com/office/drawing/2014/chart" uri="{C3380CC4-5D6E-409C-BE32-E72D297353CC}">
              <c16:uniqueId val="{00000000-3426-461E-B037-EF3958F7CEC5}"/>
            </c:ext>
          </c:extLst>
        </c:ser>
        <c:ser>
          <c:idx val="2"/>
          <c:order val="2"/>
          <c:tx>
            <c:strRef>
              <c:f>'line graph'!$I$1</c:f>
              <c:strCache>
                <c:ptCount val="1"/>
                <c:pt idx="0">
                  <c:v>Monthly Average</c:v>
                </c:pt>
              </c:strCache>
            </c:strRef>
          </c:tx>
          <c:spPr>
            <a:solidFill>
              <a:srgbClr val="0070C0">
                <a:alpha val="46000"/>
              </a:srgbClr>
            </a:solidFill>
            <a:ln w="15875">
              <a:noFill/>
            </a:ln>
            <a:effectLst/>
          </c:spPr>
          <c:invertIfNegative val="0"/>
          <c:cat>
            <c:strRef>
              <c:f>'line graph'!$K$19:$K$94</c:f>
              <c:strCache>
                <c:ptCount val="75"/>
                <c:pt idx="0">
                  <c:v> Mar 20</c:v>
                </c:pt>
                <c:pt idx="4">
                  <c:v> Apr 20</c:v>
                </c:pt>
                <c:pt idx="8">
                  <c:v> May 20</c:v>
                </c:pt>
                <c:pt idx="13">
                  <c:v> Jun 20</c:v>
                </c:pt>
                <c:pt idx="17">
                  <c:v> Jul 20</c:v>
                </c:pt>
                <c:pt idx="21">
                  <c:v> Aug 20</c:v>
                </c:pt>
                <c:pt idx="26">
                  <c:v> Sept 20</c:v>
                </c:pt>
                <c:pt idx="30">
                  <c:v> Oct 20</c:v>
                </c:pt>
                <c:pt idx="35">
                  <c:v> Nov 20</c:v>
                </c:pt>
                <c:pt idx="39">
                  <c:v> Dec 20</c:v>
                </c:pt>
                <c:pt idx="43">
                  <c:v> Jan 21</c:v>
                </c:pt>
                <c:pt idx="48">
                  <c:v> Feb 21</c:v>
                </c:pt>
                <c:pt idx="52">
                  <c:v> Mar 21</c:v>
                </c:pt>
                <c:pt idx="56">
                  <c:v> Apr 21</c:v>
                </c:pt>
                <c:pt idx="60">
                  <c:v> May 21</c:v>
                </c:pt>
                <c:pt idx="65">
                  <c:v> Jun 21</c:v>
                </c:pt>
                <c:pt idx="69">
                  <c:v> Jul 21</c:v>
                </c:pt>
                <c:pt idx="74">
                  <c:v> Aug 21</c:v>
                </c:pt>
              </c:strCache>
            </c:strRef>
          </c:cat>
          <c:val>
            <c:numRef>
              <c:f>'line graph'!$J$19:$J$94</c:f>
              <c:numCache>
                <c:formatCode>0</c:formatCode>
                <c:ptCount val="76"/>
                <c:pt idx="0">
                  <c:v>5141.75</c:v>
                </c:pt>
                <c:pt idx="1">
                  <c:v>5141.75</c:v>
                </c:pt>
                <c:pt idx="2">
                  <c:v>5141.75</c:v>
                </c:pt>
                <c:pt idx="3">
                  <c:v>5141.75</c:v>
                </c:pt>
                <c:pt idx="4">
                  <c:v>2915.25</c:v>
                </c:pt>
                <c:pt idx="5">
                  <c:v>2915.25</c:v>
                </c:pt>
                <c:pt idx="6">
                  <c:v>2915.25</c:v>
                </c:pt>
                <c:pt idx="7">
                  <c:v>2915.25</c:v>
                </c:pt>
                <c:pt idx="8">
                  <c:v>3105.4</c:v>
                </c:pt>
                <c:pt idx="9">
                  <c:v>3105.4</c:v>
                </c:pt>
                <c:pt idx="10">
                  <c:v>3105.4</c:v>
                </c:pt>
                <c:pt idx="11">
                  <c:v>3105.4</c:v>
                </c:pt>
                <c:pt idx="12">
                  <c:v>3105.4</c:v>
                </c:pt>
                <c:pt idx="13">
                  <c:v>5141.5</c:v>
                </c:pt>
                <c:pt idx="14">
                  <c:v>5141.5</c:v>
                </c:pt>
                <c:pt idx="15">
                  <c:v>5141.5</c:v>
                </c:pt>
                <c:pt idx="16">
                  <c:v>5141.5</c:v>
                </c:pt>
                <c:pt idx="17">
                  <c:v>4318.75</c:v>
                </c:pt>
                <c:pt idx="18">
                  <c:v>4318.75</c:v>
                </c:pt>
                <c:pt idx="19">
                  <c:v>4318.75</c:v>
                </c:pt>
                <c:pt idx="20">
                  <c:v>4318.75</c:v>
                </c:pt>
                <c:pt idx="21">
                  <c:v>4843.3999999999996</c:v>
                </c:pt>
                <c:pt idx="22">
                  <c:v>4843.3999999999996</c:v>
                </c:pt>
                <c:pt idx="23">
                  <c:v>4843.3999999999996</c:v>
                </c:pt>
                <c:pt idx="24">
                  <c:v>4843.3999999999996</c:v>
                </c:pt>
                <c:pt idx="25">
                  <c:v>4843.3999999999996</c:v>
                </c:pt>
                <c:pt idx="26">
                  <c:v>4698</c:v>
                </c:pt>
                <c:pt idx="27">
                  <c:v>4698</c:v>
                </c:pt>
                <c:pt idx="28">
                  <c:v>4698</c:v>
                </c:pt>
                <c:pt idx="29">
                  <c:v>4698</c:v>
                </c:pt>
                <c:pt idx="30">
                  <c:v>4765.8</c:v>
                </c:pt>
                <c:pt idx="31">
                  <c:v>4765.8</c:v>
                </c:pt>
                <c:pt idx="32">
                  <c:v>4765.8</c:v>
                </c:pt>
                <c:pt idx="33">
                  <c:v>4765.8</c:v>
                </c:pt>
                <c:pt idx="34">
                  <c:v>4765.8</c:v>
                </c:pt>
                <c:pt idx="35">
                  <c:v>3750</c:v>
                </c:pt>
                <c:pt idx="36">
                  <c:v>3750</c:v>
                </c:pt>
                <c:pt idx="37">
                  <c:v>3750</c:v>
                </c:pt>
                <c:pt idx="38">
                  <c:v>3750</c:v>
                </c:pt>
                <c:pt idx="39">
                  <c:v>3797</c:v>
                </c:pt>
                <c:pt idx="40">
                  <c:v>3797</c:v>
                </c:pt>
                <c:pt idx="41">
                  <c:v>3797</c:v>
                </c:pt>
                <c:pt idx="42">
                  <c:v>3797</c:v>
                </c:pt>
                <c:pt idx="43">
                  <c:v>4228.2</c:v>
                </c:pt>
                <c:pt idx="44">
                  <c:v>4228.2</c:v>
                </c:pt>
                <c:pt idx="45">
                  <c:v>4228.2</c:v>
                </c:pt>
                <c:pt idx="46">
                  <c:v>4228.2</c:v>
                </c:pt>
                <c:pt idx="47">
                  <c:v>4228.2</c:v>
                </c:pt>
                <c:pt idx="48">
                  <c:v>4405.5</c:v>
                </c:pt>
                <c:pt idx="49">
                  <c:v>4405.5</c:v>
                </c:pt>
                <c:pt idx="50">
                  <c:v>4405.5</c:v>
                </c:pt>
                <c:pt idx="51">
                  <c:v>4405.5</c:v>
                </c:pt>
                <c:pt idx="52">
                  <c:v>6350.5</c:v>
                </c:pt>
                <c:pt idx="53">
                  <c:v>6350.5</c:v>
                </c:pt>
                <c:pt idx="54">
                  <c:v>6350.5</c:v>
                </c:pt>
                <c:pt idx="55">
                  <c:v>6350.5</c:v>
                </c:pt>
                <c:pt idx="56">
                  <c:v>6011.75</c:v>
                </c:pt>
                <c:pt idx="57">
                  <c:v>6011.75</c:v>
                </c:pt>
                <c:pt idx="58">
                  <c:v>6011.75</c:v>
                </c:pt>
                <c:pt idx="59">
                  <c:v>6011.75</c:v>
                </c:pt>
                <c:pt idx="60">
                  <c:v>7727.8</c:v>
                </c:pt>
                <c:pt idx="61">
                  <c:v>7727.8</c:v>
                </c:pt>
                <c:pt idx="62">
                  <c:v>7727.8</c:v>
                </c:pt>
                <c:pt idx="63">
                  <c:v>7727.8</c:v>
                </c:pt>
                <c:pt idx="64">
                  <c:v>7727.8</c:v>
                </c:pt>
                <c:pt idx="65">
                  <c:v>6506.75</c:v>
                </c:pt>
                <c:pt idx="66">
                  <c:v>6506.75</c:v>
                </c:pt>
                <c:pt idx="67">
                  <c:v>6506.75</c:v>
                </c:pt>
                <c:pt idx="68">
                  <c:v>6506.75</c:v>
                </c:pt>
                <c:pt idx="69">
                  <c:v>7692</c:v>
                </c:pt>
                <c:pt idx="70">
                  <c:v>7692</c:v>
                </c:pt>
                <c:pt idx="71">
                  <c:v>7692</c:v>
                </c:pt>
                <c:pt idx="72">
                  <c:v>7692</c:v>
                </c:pt>
                <c:pt idx="73">
                  <c:v>7692</c:v>
                </c:pt>
                <c:pt idx="74">
                  <c:v>6945</c:v>
                </c:pt>
                <c:pt idx="75">
                  <c:v>6945</c:v>
                </c:pt>
              </c:numCache>
            </c:numRef>
          </c:val>
          <c:extLst>
            <c:ext xmlns:c16="http://schemas.microsoft.com/office/drawing/2014/chart" uri="{C3380CC4-5D6E-409C-BE32-E72D297353CC}">
              <c16:uniqueId val="{00000001-3426-461E-B037-EF3958F7CEC5}"/>
            </c:ext>
          </c:extLst>
        </c:ser>
        <c:dLbls>
          <c:showLegendKey val="0"/>
          <c:showVal val="0"/>
          <c:showCatName val="0"/>
          <c:showSerName val="0"/>
          <c:showPercent val="0"/>
          <c:showBubbleSize val="0"/>
        </c:dLbls>
        <c:gapWidth val="0"/>
        <c:overlap val="100"/>
        <c:axId val="416440904"/>
        <c:axId val="416439264"/>
      </c:barChart>
      <c:lineChart>
        <c:grouping val="standard"/>
        <c:varyColors val="0"/>
        <c:ser>
          <c:idx val="1"/>
          <c:order val="0"/>
          <c:tx>
            <c:strRef>
              <c:f>'line graph'!$M$1</c:f>
              <c:strCache>
                <c:ptCount val="1"/>
                <c:pt idx="0">
                  <c:v>Weekly New Ads</c:v>
                </c:pt>
              </c:strCache>
            </c:strRef>
          </c:tx>
          <c:spPr>
            <a:ln w="38100" cap="rnd">
              <a:solidFill>
                <a:srgbClr val="00B050"/>
              </a:solidFill>
              <a:round/>
            </a:ln>
            <a:effectLst/>
          </c:spPr>
          <c:marker>
            <c:symbol val="none"/>
          </c:marker>
          <c:cat>
            <c:strRef>
              <c:f>'line graph'!$K$19:$K$94</c:f>
              <c:strCache>
                <c:ptCount val="75"/>
                <c:pt idx="0">
                  <c:v> Mar 20</c:v>
                </c:pt>
                <c:pt idx="4">
                  <c:v> Apr 20</c:v>
                </c:pt>
                <c:pt idx="8">
                  <c:v> May 20</c:v>
                </c:pt>
                <c:pt idx="13">
                  <c:v> Jun 20</c:v>
                </c:pt>
                <c:pt idx="17">
                  <c:v> Jul 20</c:v>
                </c:pt>
                <c:pt idx="21">
                  <c:v> Aug 20</c:v>
                </c:pt>
                <c:pt idx="26">
                  <c:v> Sept 20</c:v>
                </c:pt>
                <c:pt idx="30">
                  <c:v> Oct 20</c:v>
                </c:pt>
                <c:pt idx="35">
                  <c:v> Nov 20</c:v>
                </c:pt>
                <c:pt idx="39">
                  <c:v> Dec 20</c:v>
                </c:pt>
                <c:pt idx="43">
                  <c:v> Jan 21</c:v>
                </c:pt>
                <c:pt idx="48">
                  <c:v> Feb 21</c:v>
                </c:pt>
                <c:pt idx="52">
                  <c:v> Mar 21</c:v>
                </c:pt>
                <c:pt idx="56">
                  <c:v> Apr 21</c:v>
                </c:pt>
                <c:pt idx="60">
                  <c:v> May 21</c:v>
                </c:pt>
                <c:pt idx="65">
                  <c:v> Jun 21</c:v>
                </c:pt>
                <c:pt idx="69">
                  <c:v> Jul 21</c:v>
                </c:pt>
                <c:pt idx="74">
                  <c:v> Aug 21</c:v>
                </c:pt>
              </c:strCache>
            </c:strRef>
          </c:cat>
          <c:val>
            <c:numRef>
              <c:f>'line graph'!$M$19:$M$94</c:f>
              <c:numCache>
                <c:formatCode>General</c:formatCode>
                <c:ptCount val="76"/>
                <c:pt idx="0">
                  <c:v>7242</c:v>
                </c:pt>
                <c:pt idx="1">
                  <c:v>4408</c:v>
                </c:pt>
                <c:pt idx="2">
                  <c:v>5541</c:v>
                </c:pt>
                <c:pt idx="3">
                  <c:v>3376</c:v>
                </c:pt>
                <c:pt idx="4">
                  <c:v>3367</c:v>
                </c:pt>
                <c:pt idx="5">
                  <c:v>2772</c:v>
                </c:pt>
                <c:pt idx="6">
                  <c:v>2715</c:v>
                </c:pt>
                <c:pt idx="7">
                  <c:v>2807</c:v>
                </c:pt>
                <c:pt idx="8">
                  <c:v>2121</c:v>
                </c:pt>
                <c:pt idx="9">
                  <c:v>3166</c:v>
                </c:pt>
                <c:pt idx="10">
                  <c:v>2257</c:v>
                </c:pt>
                <c:pt idx="11">
                  <c:v>3600</c:v>
                </c:pt>
                <c:pt idx="12">
                  <c:v>4383</c:v>
                </c:pt>
                <c:pt idx="13">
                  <c:v>4326</c:v>
                </c:pt>
                <c:pt idx="14">
                  <c:v>5936</c:v>
                </c:pt>
                <c:pt idx="15">
                  <c:v>5003</c:v>
                </c:pt>
                <c:pt idx="16">
                  <c:v>5301</c:v>
                </c:pt>
                <c:pt idx="17">
                  <c:v>3437</c:v>
                </c:pt>
                <c:pt idx="18">
                  <c:v>4638</c:v>
                </c:pt>
                <c:pt idx="19">
                  <c:v>4146</c:v>
                </c:pt>
                <c:pt idx="20">
                  <c:v>5054</c:v>
                </c:pt>
                <c:pt idx="21">
                  <c:v>5507</c:v>
                </c:pt>
                <c:pt idx="22">
                  <c:v>5624</c:v>
                </c:pt>
                <c:pt idx="23">
                  <c:v>3521</c:v>
                </c:pt>
                <c:pt idx="24">
                  <c:v>4588</c:v>
                </c:pt>
                <c:pt idx="25">
                  <c:v>4977</c:v>
                </c:pt>
                <c:pt idx="26">
                  <c:v>5985</c:v>
                </c:pt>
                <c:pt idx="27">
                  <c:v>4692</c:v>
                </c:pt>
                <c:pt idx="28">
                  <c:v>4667</c:v>
                </c:pt>
                <c:pt idx="29">
                  <c:v>3448</c:v>
                </c:pt>
                <c:pt idx="30">
                  <c:v>4611</c:v>
                </c:pt>
                <c:pt idx="31">
                  <c:v>4886</c:v>
                </c:pt>
                <c:pt idx="32">
                  <c:v>4869</c:v>
                </c:pt>
                <c:pt idx="33" formatCode="#,##0">
                  <c:v>4449</c:v>
                </c:pt>
                <c:pt idx="34" formatCode="#,##0">
                  <c:v>5014</c:v>
                </c:pt>
                <c:pt idx="35" formatCode="#,##0">
                  <c:v>4484</c:v>
                </c:pt>
                <c:pt idx="36" formatCode="#,##0">
                  <c:v>3366</c:v>
                </c:pt>
                <c:pt idx="37" formatCode="#,##0">
                  <c:v>3703</c:v>
                </c:pt>
                <c:pt idx="38" formatCode="#,##0">
                  <c:v>3447</c:v>
                </c:pt>
                <c:pt idx="39" formatCode="#,##0">
                  <c:v>3334</c:v>
                </c:pt>
                <c:pt idx="40" formatCode="#,##0">
                  <c:v>4640</c:v>
                </c:pt>
                <c:pt idx="41" formatCode="#,##0">
                  <c:v>3901</c:v>
                </c:pt>
                <c:pt idx="42" formatCode="#,##0">
                  <c:v>3313</c:v>
                </c:pt>
                <c:pt idx="43" formatCode="#,##0">
                  <c:v>2420</c:v>
                </c:pt>
                <c:pt idx="44" formatCode="#,##0">
                  <c:v>4606</c:v>
                </c:pt>
                <c:pt idx="45" formatCode="#,##0">
                  <c:v>5585</c:v>
                </c:pt>
                <c:pt idx="46" formatCode="#,##0">
                  <c:v>4446</c:v>
                </c:pt>
                <c:pt idx="47">
                  <c:v>4084</c:v>
                </c:pt>
                <c:pt idx="48">
                  <c:v>3902</c:v>
                </c:pt>
                <c:pt idx="49">
                  <c:v>3979</c:v>
                </c:pt>
                <c:pt idx="50">
                  <c:v>5578</c:v>
                </c:pt>
                <c:pt idx="51">
                  <c:v>4163</c:v>
                </c:pt>
                <c:pt idx="52">
                  <c:v>6123</c:v>
                </c:pt>
                <c:pt idx="53">
                  <c:v>7367</c:v>
                </c:pt>
                <c:pt idx="54">
                  <c:v>5833</c:v>
                </c:pt>
                <c:pt idx="55">
                  <c:v>6079</c:v>
                </c:pt>
                <c:pt idx="56">
                  <c:v>7046</c:v>
                </c:pt>
                <c:pt idx="57">
                  <c:v>4255</c:v>
                </c:pt>
                <c:pt idx="58">
                  <c:v>6261</c:v>
                </c:pt>
                <c:pt idx="59">
                  <c:v>6485</c:v>
                </c:pt>
                <c:pt idx="60">
                  <c:v>8129</c:v>
                </c:pt>
                <c:pt idx="61">
                  <c:v>8531</c:v>
                </c:pt>
                <c:pt idx="62">
                  <c:v>7596</c:v>
                </c:pt>
                <c:pt idx="63">
                  <c:v>7615</c:v>
                </c:pt>
                <c:pt idx="64">
                  <c:v>6768</c:v>
                </c:pt>
                <c:pt idx="65">
                  <c:v>6366</c:v>
                </c:pt>
                <c:pt idx="66">
                  <c:v>5841</c:v>
                </c:pt>
                <c:pt idx="67">
                  <c:v>6555</c:v>
                </c:pt>
                <c:pt idx="68">
                  <c:v>7265</c:v>
                </c:pt>
                <c:pt idx="69">
                  <c:v>10058</c:v>
                </c:pt>
                <c:pt idx="70">
                  <c:v>7694</c:v>
                </c:pt>
                <c:pt idx="71">
                  <c:v>5212</c:v>
                </c:pt>
                <c:pt idx="72">
                  <c:v>8346</c:v>
                </c:pt>
                <c:pt idx="73">
                  <c:v>7150</c:v>
                </c:pt>
                <c:pt idx="74">
                  <c:v>7955</c:v>
                </c:pt>
                <c:pt idx="75">
                  <c:v>5935</c:v>
                </c:pt>
              </c:numCache>
            </c:numRef>
          </c:val>
          <c:smooth val="0"/>
          <c:extLst>
            <c:ext xmlns:c16="http://schemas.microsoft.com/office/drawing/2014/chart" uri="{C3380CC4-5D6E-409C-BE32-E72D297353CC}">
              <c16:uniqueId val="{00000002-3426-461E-B037-EF3958F7CEC5}"/>
            </c:ext>
          </c:extLst>
        </c:ser>
        <c:dLbls>
          <c:showLegendKey val="0"/>
          <c:showVal val="0"/>
          <c:showCatName val="0"/>
          <c:showSerName val="0"/>
          <c:showPercent val="0"/>
          <c:showBubbleSize val="0"/>
        </c:dLbls>
        <c:marker val="1"/>
        <c:smooth val="0"/>
        <c:axId val="416440904"/>
        <c:axId val="416439264"/>
      </c:lineChart>
      <c:catAx>
        <c:axId val="416440904"/>
        <c:scaling>
          <c:orientation val="minMax"/>
        </c:scaling>
        <c:delete val="0"/>
        <c:axPos val="b"/>
        <c:numFmt formatCode="General" sourceLinked="1"/>
        <c:majorTickMark val="out"/>
        <c:minorTickMark val="none"/>
        <c:tickLblPos val="nextTo"/>
        <c:spPr>
          <a:noFill/>
          <a:ln w="9525" cap="flat" cmpd="sng" algn="ctr">
            <a:solidFill>
              <a:srgbClr val="44546A"/>
            </a:solidFill>
            <a:round/>
          </a:ln>
          <a:effectLst/>
        </c:spPr>
        <c:txPr>
          <a:bodyPr rot="5400000" spcFirstLastPara="1" vertOverflow="ellipsis" wrap="square" anchor="ctr" anchorCtr="0"/>
          <a:lstStyle/>
          <a:p>
            <a:pPr>
              <a:defRPr sz="600" b="0" i="0" u="none" strike="noStrike" kern="1200" baseline="0">
                <a:solidFill>
                  <a:sysClr val="windowText" lastClr="000000"/>
                </a:solidFill>
                <a:latin typeface="+mn-lt"/>
                <a:ea typeface="+mn-ea"/>
                <a:cs typeface="+mn-cs"/>
              </a:defRPr>
            </a:pPr>
            <a:endParaRPr lang="en-US"/>
          </a:p>
        </c:txPr>
        <c:crossAx val="416439264"/>
        <c:crosses val="autoZero"/>
        <c:auto val="1"/>
        <c:lblAlgn val="ctr"/>
        <c:lblOffset val="100"/>
        <c:noMultiLvlLbl val="0"/>
      </c:catAx>
      <c:valAx>
        <c:axId val="416439264"/>
        <c:scaling>
          <c:orientation val="minMax"/>
          <c:max val="1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16440904"/>
        <c:crosses val="autoZero"/>
        <c:crossBetween val="between"/>
        <c:majorUnit val="1000"/>
      </c:valAx>
      <c:spPr>
        <a:noFill/>
        <a:ln>
          <a:noFill/>
        </a:ln>
        <a:effectLst/>
      </c:spPr>
    </c:plotArea>
    <c:legend>
      <c:legendPos val="t"/>
      <c:legendEntry>
        <c:idx val="0"/>
        <c:delete val="1"/>
      </c:legendEntry>
      <c:legendEntry>
        <c:idx val="1"/>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Entry>
      <c:layout>
        <c:manualLayout>
          <c:xMode val="edge"/>
          <c:yMode val="edge"/>
          <c:x val="0.31896463162456523"/>
          <c:y val="7.4522060840396281E-2"/>
          <c:w val="0.35111720227120891"/>
          <c:h val="6.155499650023969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a:solidFill>
                  <a:schemeClr val="tx1"/>
                </a:solidFill>
              </a:defRPr>
            </a:pPr>
            <a:r>
              <a:rPr lang="en-US" sz="1000">
                <a:solidFill>
                  <a:schemeClr val="tx1"/>
                </a:solidFill>
              </a:rPr>
              <a:t>Note: 39% of records have been </a:t>
            </a:r>
            <a:br>
              <a:rPr lang="en-US" sz="1000">
                <a:solidFill>
                  <a:schemeClr val="tx1"/>
                </a:solidFill>
              </a:rPr>
            </a:br>
            <a:r>
              <a:rPr lang="en-US" sz="1000">
                <a:solidFill>
                  <a:schemeClr val="tx1"/>
                </a:solidFill>
              </a:rPr>
              <a:t>excluded because they do not </a:t>
            </a:r>
            <a:br>
              <a:rPr lang="en-US" sz="1000">
                <a:solidFill>
                  <a:schemeClr val="tx1"/>
                </a:solidFill>
              </a:rPr>
            </a:br>
            <a:r>
              <a:rPr lang="en-US" sz="1000">
                <a:solidFill>
                  <a:schemeClr val="tx1"/>
                </a:solidFill>
              </a:rPr>
              <a:t>include a degree level.  As a result, </a:t>
            </a:r>
          </a:p>
          <a:p>
            <a:pPr algn="l">
              <a:defRPr>
                <a:solidFill>
                  <a:schemeClr val="tx1"/>
                </a:solidFill>
              </a:defRPr>
            </a:pPr>
            <a:r>
              <a:rPr lang="en-US" sz="1000">
                <a:solidFill>
                  <a:schemeClr val="tx1"/>
                </a:solidFill>
              </a:rPr>
              <a:t>the chart below may not be</a:t>
            </a:r>
          </a:p>
          <a:p>
            <a:pPr algn="l">
              <a:defRPr>
                <a:solidFill>
                  <a:schemeClr val="tx1"/>
                </a:solidFill>
              </a:defRPr>
            </a:pPr>
            <a:r>
              <a:rPr lang="en-US" sz="1000">
                <a:solidFill>
                  <a:schemeClr val="tx1"/>
                </a:solidFill>
              </a:rPr>
              <a:t>representative of the full sample.</a:t>
            </a:r>
          </a:p>
        </c:rich>
      </c:tx>
      <c:layout>
        <c:manualLayout>
          <c:xMode val="edge"/>
          <c:yMode val="edge"/>
          <c:x val="0.64513319795764268"/>
          <c:y val="3.1576729222810754E-2"/>
        </c:manualLayout>
      </c:layout>
      <c:overlay val="0"/>
      <c:spPr>
        <a:solidFill>
          <a:schemeClr val="bg1"/>
        </a:solidFill>
        <a:ln>
          <a:solidFill>
            <a:schemeClr val="tx1"/>
          </a:solidFill>
        </a:ln>
      </c:spPr>
    </c:title>
    <c:autoTitleDeleted val="0"/>
    <c:plotArea>
      <c:layout>
        <c:manualLayout>
          <c:layoutTarget val="inner"/>
          <c:xMode val="edge"/>
          <c:yMode val="edge"/>
          <c:x val="0.26303185560709019"/>
          <c:y val="0.21069752414945242"/>
          <c:w val="0.59549653039945338"/>
          <c:h val="0.74944049469951868"/>
        </c:manualLayout>
      </c:layout>
      <c:pieChart>
        <c:varyColors val="1"/>
        <c:ser>
          <c:idx val="0"/>
          <c:order val="0"/>
          <c:spPr>
            <a:ln>
              <a:solidFill>
                <a:schemeClr val="bg1"/>
              </a:solidFill>
            </a:ln>
          </c:spPr>
          <c:dPt>
            <c:idx val="0"/>
            <c:bubble3D val="0"/>
            <c:spPr>
              <a:solidFill>
                <a:schemeClr val="accent1">
                  <a:lumMod val="75000"/>
                </a:schemeClr>
              </a:solidFill>
              <a:ln>
                <a:solidFill>
                  <a:schemeClr val="bg1"/>
                </a:solidFill>
              </a:ln>
            </c:spPr>
            <c:extLst>
              <c:ext xmlns:c16="http://schemas.microsoft.com/office/drawing/2014/chart" uri="{C3380CC4-5D6E-409C-BE32-E72D297353CC}">
                <c16:uniqueId val="{00000001-7899-42E9-8416-D31E8EC7A23A}"/>
              </c:ext>
            </c:extLst>
          </c:dPt>
          <c:dPt>
            <c:idx val="1"/>
            <c:bubble3D val="0"/>
            <c:spPr>
              <a:solidFill>
                <a:srgbClr val="B03118"/>
              </a:solidFill>
              <a:ln>
                <a:solidFill>
                  <a:schemeClr val="bg1"/>
                </a:solidFill>
              </a:ln>
            </c:spPr>
            <c:extLst>
              <c:ext xmlns:c16="http://schemas.microsoft.com/office/drawing/2014/chart" uri="{C3380CC4-5D6E-409C-BE32-E72D297353CC}">
                <c16:uniqueId val="{00000003-7899-42E9-8416-D31E8EC7A23A}"/>
              </c:ext>
            </c:extLst>
          </c:dPt>
          <c:dPt>
            <c:idx val="2"/>
            <c:bubble3D val="0"/>
            <c:spPr>
              <a:solidFill>
                <a:srgbClr val="9148C8"/>
              </a:solidFill>
              <a:ln>
                <a:solidFill>
                  <a:schemeClr val="bg1"/>
                </a:solidFill>
              </a:ln>
            </c:spPr>
            <c:extLst>
              <c:ext xmlns:c16="http://schemas.microsoft.com/office/drawing/2014/chart" uri="{C3380CC4-5D6E-409C-BE32-E72D297353CC}">
                <c16:uniqueId val="{00000005-7899-42E9-8416-D31E8EC7A23A}"/>
              </c:ext>
            </c:extLst>
          </c:dPt>
          <c:dPt>
            <c:idx val="3"/>
            <c:bubble3D val="0"/>
            <c:spPr>
              <a:solidFill>
                <a:srgbClr val="4FB76F"/>
              </a:solidFill>
              <a:ln>
                <a:solidFill>
                  <a:schemeClr val="bg1"/>
                </a:solidFill>
              </a:ln>
            </c:spPr>
            <c:extLst>
              <c:ext xmlns:c16="http://schemas.microsoft.com/office/drawing/2014/chart" uri="{C3380CC4-5D6E-409C-BE32-E72D297353CC}">
                <c16:uniqueId val="{00000007-7899-42E9-8416-D31E8EC7A23A}"/>
              </c:ext>
            </c:extLst>
          </c:dPt>
          <c:dPt>
            <c:idx val="5"/>
            <c:bubble3D val="0"/>
            <c:spPr>
              <a:solidFill>
                <a:schemeClr val="accent6"/>
              </a:solidFill>
              <a:ln>
                <a:solidFill>
                  <a:schemeClr val="bg1"/>
                </a:solidFill>
              </a:ln>
            </c:spPr>
            <c:extLst>
              <c:ext xmlns:c16="http://schemas.microsoft.com/office/drawing/2014/chart" uri="{C3380CC4-5D6E-409C-BE32-E72D297353CC}">
                <c16:uniqueId val="{00000009-7899-42E9-8416-D31E8EC7A23A}"/>
              </c:ext>
            </c:extLst>
          </c:dPt>
          <c:dLbls>
            <c:dLbl>
              <c:idx val="0"/>
              <c:layout>
                <c:manualLayout>
                  <c:x val="-0.22519631107755367"/>
                  <c:y val="6.56435115377556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899-42E9-8416-D31E8EC7A23A}"/>
                </c:ext>
              </c:extLst>
            </c:dLbl>
            <c:dLbl>
              <c:idx val="1"/>
              <c:layout>
                <c:manualLayout>
                  <c:x val="0.21692697659367927"/>
                  <c:y val="-0.15428748934383354"/>
                </c:manualLayout>
              </c:layout>
              <c:tx>
                <c:rich>
                  <a:bodyPr/>
                  <a:lstStyle/>
                  <a:p>
                    <a:r>
                      <a:rPr lang="en-US"/>
                      <a:t>Bachelor's</a:t>
                    </a:r>
                    <a:r>
                      <a:rPr lang="en-US" baseline="0"/>
                      <a:t> Degree</a:t>
                    </a:r>
                    <a:r>
                      <a:rPr lang="en-US"/>
                      <a:t>
40%</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899-42E9-8416-D31E8EC7A23A}"/>
                </c:ext>
              </c:extLst>
            </c:dLbl>
            <c:dLbl>
              <c:idx val="2"/>
              <c:layout>
                <c:manualLayout>
                  <c:x val="-3.9185632617840617E-2"/>
                  <c:y val="5.36233680906864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899-42E9-8416-D31E8EC7A23A}"/>
                </c:ext>
              </c:extLst>
            </c:dLbl>
            <c:dLbl>
              <c:idx val="3"/>
              <c:layout>
                <c:manualLayout>
                  <c:x val="-2.8446230180131551E-2"/>
                  <c:y val="-2.31084965167231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899-42E9-8416-D31E8EC7A23A}"/>
                </c:ext>
              </c:extLst>
            </c:dLbl>
            <c:dLbl>
              <c:idx val="4"/>
              <c:layout>
                <c:manualLayout>
                  <c:x val="2.4977348721820732E-2"/>
                  <c:y val="-2.78938166180087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7899-42E9-8416-D31E8EC7A23A}"/>
                </c:ext>
              </c:extLst>
            </c:dLbl>
            <c:dLbl>
              <c:idx val="5"/>
              <c:layout>
                <c:manualLayout>
                  <c:x val="0.11839697263869414"/>
                  <c:y val="1.221771339934877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899-42E9-8416-D31E8EC7A23A}"/>
                </c:ext>
              </c:extLst>
            </c:dLbl>
            <c:spPr>
              <a:noFill/>
              <a:ln>
                <a:noFill/>
              </a:ln>
              <a:effectLst/>
            </c:spPr>
            <c:txPr>
              <a:bodyPr/>
              <a:lstStyle/>
              <a:p>
                <a:pPr>
                  <a:defRPr sz="11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Report2_Data!$A$2:$A$6</c:f>
              <c:strCache>
                <c:ptCount val="5"/>
                <c:pt idx="0">
                  <c:v>High school or vocational training</c:v>
                </c:pt>
                <c:pt idx="1">
                  <c:v>Bachelor's degree</c:v>
                </c:pt>
                <c:pt idx="2">
                  <c:v>Associate's degree</c:v>
                </c:pt>
                <c:pt idx="3">
                  <c:v>Master's degree</c:v>
                </c:pt>
                <c:pt idx="4">
                  <c:v>Doctoral degree</c:v>
                </c:pt>
              </c:strCache>
            </c:strRef>
          </c:cat>
          <c:val>
            <c:numRef>
              <c:f>Report2_Data!$B$2:$B$6</c:f>
              <c:numCache>
                <c:formatCode>#,##0</c:formatCode>
                <c:ptCount val="5"/>
                <c:pt idx="0">
                  <c:v>25354</c:v>
                </c:pt>
                <c:pt idx="1">
                  <c:v>21367</c:v>
                </c:pt>
                <c:pt idx="2">
                  <c:v>4242</c:v>
                </c:pt>
                <c:pt idx="3">
                  <c:v>2587</c:v>
                </c:pt>
                <c:pt idx="4">
                  <c:v>951</c:v>
                </c:pt>
              </c:numCache>
            </c:numRef>
          </c:val>
          <c:extLst>
            <c:ext xmlns:c16="http://schemas.microsoft.com/office/drawing/2014/chart" uri="{C3380CC4-5D6E-409C-BE32-E72D297353CC}">
              <c16:uniqueId val="{0000000B-7899-42E9-8416-D31E8EC7A23A}"/>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gradFill>
      <a:gsLst>
        <a:gs pos="0">
          <a:schemeClr val="accent1">
            <a:tint val="66000"/>
            <a:satMod val="160000"/>
          </a:schemeClr>
        </a:gs>
        <a:gs pos="51000">
          <a:schemeClr val="accent1">
            <a:tint val="44500"/>
            <a:satMod val="160000"/>
          </a:schemeClr>
        </a:gs>
        <a:gs pos="100000">
          <a:schemeClr val="accent1">
            <a:tint val="23500"/>
            <a:satMod val="160000"/>
          </a:schemeClr>
        </a:gs>
      </a:gsLst>
      <a:lin ang="5400000" scaled="0"/>
    </a:gradFill>
  </c:sp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0.72742</cdr:x>
      <cdr:y>0.90391</cdr:y>
    </cdr:from>
    <cdr:to>
      <cdr:x>1</cdr:x>
      <cdr:y>1</cdr:y>
    </cdr:to>
    <cdr:sp macro="" textlink="">
      <cdr:nvSpPr>
        <cdr:cNvPr id="2" name="TextBox 1">
          <a:extLst xmlns:a="http://schemas.openxmlformats.org/drawingml/2006/main">
            <a:ext uri="{FF2B5EF4-FFF2-40B4-BE49-F238E27FC236}">
              <a16:creationId xmlns:a16="http://schemas.microsoft.com/office/drawing/2014/main" id="{E460E6BC-C473-4386-84E9-248EFBE951C1}"/>
            </a:ext>
          </a:extLst>
        </cdr:cNvPr>
        <cdr:cNvSpPr txBox="1"/>
      </cdr:nvSpPr>
      <cdr:spPr>
        <a:xfrm xmlns:a="http://schemas.openxmlformats.org/drawingml/2006/main">
          <a:off x="5390985" y="2536467"/>
          <a:ext cx="2020132" cy="269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a:t>Source: CT DOL Analysis of HWOL</a:t>
          </a:r>
        </a:p>
      </cdr:txBody>
    </cdr:sp>
  </cdr:relSizeAnchor>
</c:userShapes>
</file>

<file path=ppt/drawings/drawing2.xml><?xml version="1.0" encoding="utf-8"?>
<c:userShapes xmlns:c="http://schemas.openxmlformats.org/drawingml/2006/chart">
  <cdr:relSizeAnchor xmlns:cdr="http://schemas.openxmlformats.org/drawingml/2006/chartDrawing">
    <cdr:from>
      <cdr:x>0.29583</cdr:x>
      <cdr:y>0.95344</cdr:y>
    </cdr:from>
    <cdr:to>
      <cdr:x>1</cdr:x>
      <cdr:y>1</cdr:y>
    </cdr:to>
    <cdr:sp macro="" textlink="">
      <cdr:nvSpPr>
        <cdr:cNvPr id="2" name="TextBox 1"/>
        <cdr:cNvSpPr txBox="1"/>
      </cdr:nvSpPr>
      <cdr:spPr>
        <a:xfrm xmlns:a="http://schemas.openxmlformats.org/drawingml/2006/main">
          <a:off x="1645584" y="4214190"/>
          <a:ext cx="3917016" cy="205785"/>
        </a:xfrm>
        <a:prstGeom xmlns:a="http://schemas.openxmlformats.org/drawingml/2006/main" prst="rect">
          <a:avLst/>
        </a:prstGeom>
      </cdr:spPr>
      <cdr:txBody>
        <a:bodyPr xmlns:a="http://schemas.openxmlformats.org/drawingml/2006/main" vertOverflow="clip" wrap="square" rtlCol="0" anchor="t"/>
        <a:lstStyle xmlns:a="http://schemas.openxmlformats.org/drawingml/2006/main"/>
        <a:p xmlns:a="http://schemas.openxmlformats.org/drawingml/2006/main">
          <a:pPr algn="r"/>
          <a:r>
            <a:rPr lang="en-US" sz="900" b="1" dirty="0"/>
            <a:t>Source: CT DOL Analysis of HWOL</a:t>
          </a:r>
          <a:r>
            <a:rPr lang="en-US" sz="900" b="1" baseline="0" dirty="0"/>
            <a:t> Data</a:t>
          </a:r>
          <a:endParaRPr lang="en-US" sz="9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38475" cy="465138"/>
          </a:xfrm>
          <a:prstGeom prst="rect">
            <a:avLst/>
          </a:prstGeom>
        </p:spPr>
        <p:txBody>
          <a:bodyPr vert="horz" lIns="91373" tIns="45686" rIns="91373" bIns="45686" rtlCol="0"/>
          <a:lstStyle>
            <a:lvl1pPr algn="l">
              <a:defRPr sz="1200"/>
            </a:lvl1pPr>
          </a:lstStyle>
          <a:p>
            <a:endParaRPr lang="en-US" dirty="0"/>
          </a:p>
        </p:txBody>
      </p:sp>
      <p:sp>
        <p:nvSpPr>
          <p:cNvPr id="3" name="Date Placeholder 2"/>
          <p:cNvSpPr>
            <a:spLocks noGrp="1"/>
          </p:cNvSpPr>
          <p:nvPr>
            <p:ph type="dt" sz="quarter" idx="1"/>
          </p:nvPr>
        </p:nvSpPr>
        <p:spPr>
          <a:xfrm>
            <a:off x="3970343" y="0"/>
            <a:ext cx="3038475" cy="465138"/>
          </a:xfrm>
          <a:prstGeom prst="rect">
            <a:avLst/>
          </a:prstGeom>
        </p:spPr>
        <p:txBody>
          <a:bodyPr vert="horz" lIns="91373" tIns="45686" rIns="91373" bIns="45686" rtlCol="0"/>
          <a:lstStyle>
            <a:lvl1pPr algn="r">
              <a:defRPr sz="1200"/>
            </a:lvl1pPr>
          </a:lstStyle>
          <a:p>
            <a:fld id="{9802C676-1F8D-4124-B0A0-D1F4D9F101AC}" type="datetimeFigureOut">
              <a:rPr lang="en-US" smtClean="0"/>
              <a:t>8/25/2021</a:t>
            </a:fld>
            <a:endParaRPr lang="en-US" dirty="0"/>
          </a:p>
        </p:txBody>
      </p:sp>
      <p:sp>
        <p:nvSpPr>
          <p:cNvPr id="4" name="Footer Placeholder 3"/>
          <p:cNvSpPr>
            <a:spLocks noGrp="1"/>
          </p:cNvSpPr>
          <p:nvPr>
            <p:ph type="ftr" sz="quarter" idx="2"/>
          </p:nvPr>
        </p:nvSpPr>
        <p:spPr>
          <a:xfrm>
            <a:off x="5" y="8829675"/>
            <a:ext cx="3038475" cy="465138"/>
          </a:xfrm>
          <a:prstGeom prst="rect">
            <a:avLst/>
          </a:prstGeom>
        </p:spPr>
        <p:txBody>
          <a:bodyPr vert="horz" lIns="91373" tIns="45686" rIns="91373" bIns="456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3" y="8829675"/>
            <a:ext cx="3038475" cy="465138"/>
          </a:xfrm>
          <a:prstGeom prst="rect">
            <a:avLst/>
          </a:prstGeom>
        </p:spPr>
        <p:txBody>
          <a:bodyPr vert="horz" lIns="91373" tIns="45686" rIns="91373" bIns="45686" rtlCol="0" anchor="b"/>
          <a:lstStyle>
            <a:lvl1pPr algn="r">
              <a:defRPr sz="1200"/>
            </a:lvl1pPr>
          </a:lstStyle>
          <a:p>
            <a:fld id="{2625784C-7A56-402B-B00E-C646C90763CC}" type="slidenum">
              <a:rPr lang="en-US" smtClean="0"/>
              <a:t>‹#›</a:t>
            </a:fld>
            <a:endParaRPr lang="en-US" dirty="0"/>
          </a:p>
        </p:txBody>
      </p:sp>
    </p:spTree>
    <p:extLst>
      <p:ext uri="{BB962C8B-B14F-4D97-AF65-F5344CB8AC3E}">
        <p14:creationId xmlns:p14="http://schemas.microsoft.com/office/powerpoint/2010/main" val="109684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08" tIns="46555" rIns="93108" bIns="46555"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08" tIns="46555" rIns="93108" bIns="46555" rtlCol="0"/>
          <a:lstStyle>
            <a:lvl1pPr algn="r">
              <a:defRPr sz="1200"/>
            </a:lvl1pPr>
          </a:lstStyle>
          <a:p>
            <a:fld id="{99D778E1-629D-4B2E-8B30-0F9A63CFCDCB}" type="datetimeFigureOut">
              <a:rPr lang="en-US" smtClean="0"/>
              <a:t>8/25/2021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08" tIns="46555" rIns="93108" bIns="4655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08" tIns="46555" rIns="93108" bIns="465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08" tIns="46555" rIns="93108" bIns="4655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08" tIns="46555" rIns="93108" bIns="46555" rtlCol="0" anchor="b"/>
          <a:lstStyle>
            <a:lvl1pPr algn="r">
              <a:defRPr sz="1200"/>
            </a:lvl1pPr>
          </a:lstStyle>
          <a:p>
            <a:fld id="{0078D420-085E-4E59-B41C-E48E7B91EB34}" type="slidenum">
              <a:rPr lang="en-US" smtClean="0"/>
              <a:t>‹#›</a:t>
            </a:fld>
            <a:endParaRPr lang="en-US" dirty="0"/>
          </a:p>
        </p:txBody>
      </p:sp>
    </p:spTree>
    <p:extLst>
      <p:ext uri="{BB962C8B-B14F-4D97-AF65-F5344CB8AC3E}">
        <p14:creationId xmlns:p14="http://schemas.microsoft.com/office/powerpoint/2010/main" val="1227733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ACD705-9178-4B3B-8F00-57770CC37F01}" type="datetime1">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AE2E31F-ADBE-49C8-8764-A16796B8F595}" type="slidenum">
              <a:rPr lang="en-US" smtClean="0"/>
              <a:pPr/>
              <a:t>‹#›</a:t>
            </a:fld>
            <a:endParaRPr lang="en-US" dirty="0"/>
          </a:p>
        </p:txBody>
      </p:sp>
    </p:spTree>
    <p:extLst>
      <p:ext uri="{BB962C8B-B14F-4D97-AF65-F5344CB8AC3E}">
        <p14:creationId xmlns:p14="http://schemas.microsoft.com/office/powerpoint/2010/main" val="953615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E9D2-99F1-44E4-A64B-4370A486F63A}" type="datetime1">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64182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3AF19-D414-4F39-88E0-0C70395FEC4C}" type="datetime1">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413772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C4ECEC-3FE4-496D-9B82-ABEC1820E41F}" type="datetime1">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495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58114B-DEE3-4496-822E-2460A4808FFE}" type="datetime1">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5940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859910-55C4-4925-88BE-A3A0FC35C459}" type="datetime1">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1363529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598CE1-1B87-49B5-8186-E0F7943362F3}" type="datetime1">
              <a:rPr lang="en-US" smtClean="0"/>
              <a:t>8/25/2021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230250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B21AEF-42CD-4184-8678-D0E0A02440CE}" type="datetime1">
              <a:rPr lang="en-US" smtClean="0"/>
              <a:t>8/25/2021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4073245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EC3EC-4D5B-429E-BE6E-BEC43D18A3B0}" type="datetime1">
              <a:rPr lang="en-US" smtClean="0"/>
              <a:t>8/25/2021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197379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FA587C-948E-4D37-B701-488D159E4B4B}" type="datetime1">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253346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1B4CE-E90D-45F2-9DD4-59813A94A46A}" type="datetime1">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2461968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A5F48-9825-47EA-8808-3BD64B0A0D9C}" type="datetime1">
              <a:rPr lang="en-US" smtClean="0"/>
              <a:t>8/25/2021</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2E31F-ADBE-49C8-8764-A16796B8F595}" type="slidenum">
              <a:rPr lang="en-US" smtClean="0"/>
              <a:t>‹#›</a:t>
            </a:fld>
            <a:endParaRPr lang="en-US" dirty="0"/>
          </a:p>
        </p:txBody>
      </p:sp>
    </p:spTree>
    <p:extLst>
      <p:ext uri="{BB962C8B-B14F-4D97-AF65-F5344CB8AC3E}">
        <p14:creationId xmlns:p14="http://schemas.microsoft.com/office/powerpoint/2010/main" val="3632075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www1.ctdol.state.ct.us/lmi/HWOL.asp"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9981" y="1084214"/>
            <a:ext cx="184731" cy="769441"/>
          </a:xfrm>
          <a:prstGeom prst="rect">
            <a:avLst/>
          </a:prstGeom>
        </p:spPr>
        <p:txBody>
          <a:bodyPr wrap="none">
            <a:spAutoFit/>
          </a:bodyPr>
          <a:lstStyle/>
          <a:p>
            <a:endParaRPr lang="en-US" sz="44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4" name="Rectangle 3"/>
          <p:cNvSpPr/>
          <p:nvPr/>
        </p:nvSpPr>
        <p:spPr>
          <a:xfrm>
            <a:off x="1447800" y="1676400"/>
            <a:ext cx="6248400" cy="1184940"/>
          </a:xfrm>
          <a:prstGeom prst="rect">
            <a:avLst/>
          </a:prstGeom>
        </p:spPr>
        <p:txBody>
          <a:bodyPr wrap="square">
            <a:spAutoFit/>
          </a:bodyPr>
          <a:lstStyle/>
          <a:p>
            <a:pPr algn="ctr"/>
            <a:r>
              <a:rPr lang="en-US" sz="4400" dirty="0">
                <a:effectLst>
                  <a:outerShdw blurRad="50800" dist="38100" dir="13500000" algn="br" rotWithShape="0">
                    <a:prstClr val="black">
                      <a:alpha val="40000"/>
                    </a:prstClr>
                  </a:outerShdw>
                </a:effectLst>
              </a:rPr>
              <a:t>Help Wanted Online</a:t>
            </a:r>
            <a:br>
              <a:rPr lang="en-US" sz="4400" dirty="0">
                <a:effectLst>
                  <a:outerShdw blurRad="50800" dist="38100" dir="13500000" algn="br" rotWithShape="0">
                    <a:prstClr val="black">
                      <a:alpha val="40000"/>
                    </a:prstClr>
                  </a:outerShdw>
                </a:effectLst>
              </a:rPr>
            </a:br>
            <a:r>
              <a:rPr lang="en-US" sz="2700" dirty="0">
                <a:effectLst>
                  <a:outerShdw blurRad="50800" dist="38100" dir="13500000" algn="br" rotWithShape="0">
                    <a:prstClr val="black">
                      <a:alpha val="40000"/>
                    </a:prstClr>
                  </a:outerShdw>
                </a:effectLst>
              </a:rPr>
              <a:t>A real-time measure of job postings</a:t>
            </a:r>
          </a:p>
        </p:txBody>
      </p:sp>
      <p:sp>
        <p:nvSpPr>
          <p:cNvPr id="6" name="Rectangle 5"/>
          <p:cNvSpPr/>
          <p:nvPr/>
        </p:nvSpPr>
        <p:spPr>
          <a:xfrm>
            <a:off x="2286000" y="3581400"/>
            <a:ext cx="4572000" cy="1569660"/>
          </a:xfrm>
          <a:prstGeom prst="rect">
            <a:avLst/>
          </a:prstGeom>
        </p:spPr>
        <p:txBody>
          <a:bodyPr>
            <a:spAutoFit/>
          </a:bodyPr>
          <a:lstStyle/>
          <a:p>
            <a:pPr algn="ctr"/>
            <a:r>
              <a:rPr lang="en-US" sz="2400" dirty="0"/>
              <a:t>August 2021</a:t>
            </a:r>
            <a:br>
              <a:rPr lang="en-US" sz="2400" dirty="0"/>
            </a:br>
            <a:endParaRPr lang="en-US" sz="2400" dirty="0"/>
          </a:p>
          <a:p>
            <a:pPr algn="ctr"/>
            <a:r>
              <a:rPr lang="en-US" sz="2400" dirty="0"/>
              <a:t>Office of Research</a:t>
            </a:r>
            <a:br>
              <a:rPr lang="en-US" sz="2400" dirty="0"/>
            </a:br>
            <a:r>
              <a:rPr lang="en-US" sz="2400" dirty="0"/>
              <a:t>Connecticut Department of Labor</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3" name="Slide Number Placeholder 2"/>
          <p:cNvSpPr>
            <a:spLocks noGrp="1"/>
          </p:cNvSpPr>
          <p:nvPr>
            <p:ph type="sldNum" sz="quarter" idx="12"/>
          </p:nvPr>
        </p:nvSpPr>
        <p:spPr/>
        <p:txBody>
          <a:bodyPr/>
          <a:lstStyle/>
          <a:p>
            <a:fld id="{8AE2E31F-ADBE-49C8-8764-A16796B8F595}" type="slidenum">
              <a:rPr lang="en-US" smtClean="0"/>
              <a:t>1</a:t>
            </a:fld>
            <a:endParaRPr lang="en-US" dirty="0"/>
          </a:p>
        </p:txBody>
      </p:sp>
    </p:spTree>
    <p:extLst>
      <p:ext uri="{BB962C8B-B14F-4D97-AF65-F5344CB8AC3E}">
        <p14:creationId xmlns:p14="http://schemas.microsoft.com/office/powerpoint/2010/main" val="160032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001" y="55583"/>
            <a:ext cx="8458200"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Connecticut Job Ads by Educational Requirements</a:t>
            </a: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10</a:t>
            </a:fld>
            <a:endParaRPr lang="en-US" dirty="0"/>
          </a:p>
        </p:txBody>
      </p:sp>
      <p:graphicFrame>
        <p:nvGraphicFramePr>
          <p:cNvPr id="7" name="Chart 6">
            <a:extLst>
              <a:ext uri="{FF2B5EF4-FFF2-40B4-BE49-F238E27FC236}">
                <a16:creationId xmlns:a16="http://schemas.microsoft.com/office/drawing/2014/main" id="{6BC21C19-EE1E-4C62-B27E-C5EA752CE69B}"/>
              </a:ext>
            </a:extLst>
          </p:cNvPr>
          <p:cNvGraphicFramePr>
            <a:graphicFrameLocks/>
          </p:cNvGraphicFramePr>
          <p:nvPr>
            <p:extLst>
              <p:ext uri="{D42A27DB-BD31-4B8C-83A1-F6EECF244321}">
                <p14:modId xmlns:p14="http://schemas.microsoft.com/office/powerpoint/2010/main" val="1378887512"/>
              </p:ext>
            </p:extLst>
          </p:nvPr>
        </p:nvGraphicFramePr>
        <p:xfrm>
          <a:off x="1671430" y="1558486"/>
          <a:ext cx="5801140" cy="44275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1601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8972" y="636786"/>
            <a:ext cx="7766051" cy="477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Top Certifications in Connecticut Job Ads</a:t>
            </a:r>
            <a:br>
              <a:rPr lang="en-US" sz="3200" dirty="0"/>
            </a:br>
            <a:endParaRPr lang="en-US" sz="1600" dirty="0"/>
          </a:p>
        </p:txBody>
      </p:sp>
      <p:sp>
        <p:nvSpPr>
          <p:cNvPr id="18" name="Rectangle 17"/>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4" name="TextBox 13"/>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11</a:t>
            </a:fld>
            <a:endParaRPr lang="en-US" dirty="0"/>
          </a:p>
        </p:txBody>
      </p:sp>
      <p:pic>
        <p:nvPicPr>
          <p:cNvPr id="3" name="Picture 2">
            <a:extLst>
              <a:ext uri="{FF2B5EF4-FFF2-40B4-BE49-F238E27FC236}">
                <a16:creationId xmlns:a16="http://schemas.microsoft.com/office/drawing/2014/main" id="{DE2D4185-34AA-48A3-9E0C-41F3CF03742C}"/>
              </a:ext>
            </a:extLst>
          </p:cNvPr>
          <p:cNvPicPr>
            <a:picLocks noChangeAspect="1"/>
          </p:cNvPicPr>
          <p:nvPr/>
        </p:nvPicPr>
        <p:blipFill>
          <a:blip r:embed="rId2"/>
          <a:stretch>
            <a:fillRect/>
          </a:stretch>
        </p:blipFill>
        <p:spPr>
          <a:xfrm>
            <a:off x="76200" y="1461494"/>
            <a:ext cx="9144000" cy="3935011"/>
          </a:xfrm>
          <a:prstGeom prst="rect">
            <a:avLst/>
          </a:prstGeom>
        </p:spPr>
      </p:pic>
    </p:spTree>
    <p:extLst>
      <p:ext uri="{BB962C8B-B14F-4D97-AF65-F5344CB8AC3E}">
        <p14:creationId xmlns:p14="http://schemas.microsoft.com/office/powerpoint/2010/main" val="51670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8974" y="280388"/>
            <a:ext cx="7766051" cy="554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Top Skills in Connecticut Job Ads</a:t>
            </a:r>
            <a:br>
              <a:rPr lang="en-US" sz="3200" dirty="0"/>
            </a:br>
            <a:endParaRPr lang="en-US" sz="1600" dirty="0"/>
          </a:p>
        </p:txBody>
      </p:sp>
      <p:sp>
        <p:nvSpPr>
          <p:cNvPr id="18" name="Rectangle 17"/>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12</a:t>
            </a:fld>
            <a:endParaRPr lang="en-US" dirty="0"/>
          </a:p>
        </p:txBody>
      </p:sp>
      <p:pic>
        <p:nvPicPr>
          <p:cNvPr id="4" name="Picture 3">
            <a:extLst>
              <a:ext uri="{FF2B5EF4-FFF2-40B4-BE49-F238E27FC236}">
                <a16:creationId xmlns:a16="http://schemas.microsoft.com/office/drawing/2014/main" id="{5C9E2940-298B-4707-9414-FF98E7917002}"/>
              </a:ext>
            </a:extLst>
          </p:cNvPr>
          <p:cNvPicPr>
            <a:picLocks noChangeAspect="1"/>
          </p:cNvPicPr>
          <p:nvPr/>
        </p:nvPicPr>
        <p:blipFill>
          <a:blip r:embed="rId2"/>
          <a:stretch>
            <a:fillRect/>
          </a:stretch>
        </p:blipFill>
        <p:spPr>
          <a:xfrm>
            <a:off x="211384" y="1066800"/>
            <a:ext cx="8721232" cy="4848225"/>
          </a:xfrm>
          <a:prstGeom prst="rect">
            <a:avLst/>
          </a:prstGeom>
        </p:spPr>
      </p:pic>
    </p:spTree>
    <p:extLst>
      <p:ext uri="{BB962C8B-B14F-4D97-AF65-F5344CB8AC3E}">
        <p14:creationId xmlns:p14="http://schemas.microsoft.com/office/powerpoint/2010/main" val="2003885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97940" y="381002"/>
            <a:ext cx="7766051" cy="554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Top Skills by Industry in Connecticut Job Ads</a:t>
            </a:r>
            <a:endParaRPr lang="en-US" sz="1600" dirty="0"/>
          </a:p>
        </p:txBody>
      </p:sp>
      <p:sp>
        <p:nvSpPr>
          <p:cNvPr id="18" name="Rectangle 17"/>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3" name="Slide Number Placeholder 2"/>
          <p:cNvSpPr>
            <a:spLocks noGrp="1"/>
          </p:cNvSpPr>
          <p:nvPr>
            <p:ph type="sldNum" sz="quarter" idx="12"/>
          </p:nvPr>
        </p:nvSpPr>
        <p:spPr/>
        <p:txBody>
          <a:bodyPr/>
          <a:lstStyle/>
          <a:p>
            <a:fld id="{8AE2E31F-ADBE-49C8-8764-A16796B8F595}" type="slidenum">
              <a:rPr lang="en-US" smtClean="0"/>
              <a:t>13</a:t>
            </a:fld>
            <a:endParaRPr lang="en-US" dirty="0"/>
          </a:p>
        </p:txBody>
      </p:sp>
      <p:pic>
        <p:nvPicPr>
          <p:cNvPr id="5" name="Picture 4">
            <a:extLst>
              <a:ext uri="{FF2B5EF4-FFF2-40B4-BE49-F238E27FC236}">
                <a16:creationId xmlns:a16="http://schemas.microsoft.com/office/drawing/2014/main" id="{6FE17669-88A8-418D-B684-304D2BB36C2A}"/>
              </a:ext>
            </a:extLst>
          </p:cNvPr>
          <p:cNvPicPr>
            <a:picLocks noChangeAspect="1"/>
          </p:cNvPicPr>
          <p:nvPr/>
        </p:nvPicPr>
        <p:blipFill>
          <a:blip r:embed="rId2"/>
          <a:stretch>
            <a:fillRect/>
          </a:stretch>
        </p:blipFill>
        <p:spPr>
          <a:xfrm>
            <a:off x="275247" y="1295400"/>
            <a:ext cx="8593506" cy="4579554"/>
          </a:xfrm>
          <a:prstGeom prst="rect">
            <a:avLst/>
          </a:prstGeom>
        </p:spPr>
      </p:pic>
    </p:spTree>
    <p:extLst>
      <p:ext uri="{BB962C8B-B14F-4D97-AF65-F5344CB8AC3E}">
        <p14:creationId xmlns:p14="http://schemas.microsoft.com/office/powerpoint/2010/main" val="2009649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97940" y="381002"/>
            <a:ext cx="7766051" cy="554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Top Skills by Industry in Connecticut Job Ads </a:t>
            </a:r>
            <a:r>
              <a:rPr lang="en-US" sz="2200" dirty="0"/>
              <a:t>(Continued)</a:t>
            </a:r>
          </a:p>
        </p:txBody>
      </p:sp>
      <p:sp>
        <p:nvSpPr>
          <p:cNvPr id="18" name="Rectangle 17"/>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14</a:t>
            </a:fld>
            <a:endParaRPr lang="en-US" dirty="0"/>
          </a:p>
        </p:txBody>
      </p:sp>
      <p:pic>
        <p:nvPicPr>
          <p:cNvPr id="2" name="Picture 1">
            <a:extLst>
              <a:ext uri="{FF2B5EF4-FFF2-40B4-BE49-F238E27FC236}">
                <a16:creationId xmlns:a16="http://schemas.microsoft.com/office/drawing/2014/main" id="{701EB81B-71AB-4C4D-B5D8-1B48DE7728D3}"/>
              </a:ext>
            </a:extLst>
          </p:cNvPr>
          <p:cNvPicPr>
            <a:picLocks noChangeAspect="1"/>
          </p:cNvPicPr>
          <p:nvPr/>
        </p:nvPicPr>
        <p:blipFill>
          <a:blip r:embed="rId2"/>
          <a:stretch>
            <a:fillRect/>
          </a:stretch>
        </p:blipFill>
        <p:spPr>
          <a:xfrm>
            <a:off x="1361515" y="1295455"/>
            <a:ext cx="6438900" cy="4972050"/>
          </a:xfrm>
          <a:prstGeom prst="rect">
            <a:avLst/>
          </a:prstGeom>
        </p:spPr>
      </p:pic>
    </p:spTree>
    <p:extLst>
      <p:ext uri="{BB962C8B-B14F-4D97-AF65-F5344CB8AC3E}">
        <p14:creationId xmlns:p14="http://schemas.microsoft.com/office/powerpoint/2010/main" val="117835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3" name="Slide Number Placeholder 2"/>
          <p:cNvSpPr>
            <a:spLocks noGrp="1"/>
          </p:cNvSpPr>
          <p:nvPr>
            <p:ph type="sldNum" sz="quarter" idx="12"/>
          </p:nvPr>
        </p:nvSpPr>
        <p:spPr/>
        <p:txBody>
          <a:bodyPr/>
          <a:lstStyle/>
          <a:p>
            <a:fld id="{8AE2E31F-ADBE-49C8-8764-A16796B8F595}" type="slidenum">
              <a:rPr lang="en-US" smtClean="0"/>
              <a:t>15</a:t>
            </a:fld>
            <a:endParaRPr lang="en-US" dirty="0"/>
          </a:p>
        </p:txBody>
      </p:sp>
      <p:pic>
        <p:nvPicPr>
          <p:cNvPr id="4" name="Picture 3">
            <a:extLst>
              <a:ext uri="{FF2B5EF4-FFF2-40B4-BE49-F238E27FC236}">
                <a16:creationId xmlns:a16="http://schemas.microsoft.com/office/drawing/2014/main" id="{AAE6E1A7-DCE7-41DE-A1AC-F40CBF9B8A4C}"/>
              </a:ext>
            </a:extLst>
          </p:cNvPr>
          <p:cNvPicPr>
            <a:picLocks noChangeAspect="1"/>
          </p:cNvPicPr>
          <p:nvPr/>
        </p:nvPicPr>
        <p:blipFill>
          <a:blip r:embed="rId2"/>
          <a:stretch>
            <a:fillRect/>
          </a:stretch>
        </p:blipFill>
        <p:spPr>
          <a:xfrm>
            <a:off x="2438400" y="149748"/>
            <a:ext cx="4267200" cy="6016418"/>
          </a:xfrm>
          <a:prstGeom prst="rect">
            <a:avLst/>
          </a:prstGeom>
        </p:spPr>
      </p:pic>
    </p:spTree>
    <p:extLst>
      <p:ext uri="{BB962C8B-B14F-4D97-AF65-F5344CB8AC3E}">
        <p14:creationId xmlns:p14="http://schemas.microsoft.com/office/powerpoint/2010/main" val="3435499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400" y="0"/>
            <a:ext cx="8381999" cy="467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t>Connecticut Employers with the Most Job Ads</a:t>
            </a:r>
          </a:p>
        </p:txBody>
      </p:sp>
      <p:sp>
        <p:nvSpPr>
          <p:cNvPr id="11" name="Rectangle 10"/>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0" name="TextBox 9"/>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16</a:t>
            </a:fld>
            <a:endParaRPr lang="en-US" dirty="0"/>
          </a:p>
        </p:txBody>
      </p:sp>
      <p:pic>
        <p:nvPicPr>
          <p:cNvPr id="3" name="Picture 2">
            <a:extLst>
              <a:ext uri="{FF2B5EF4-FFF2-40B4-BE49-F238E27FC236}">
                <a16:creationId xmlns:a16="http://schemas.microsoft.com/office/drawing/2014/main" id="{E08E9DD2-ADE6-44A7-8344-A7499DF4AFE7}"/>
              </a:ext>
            </a:extLst>
          </p:cNvPr>
          <p:cNvPicPr>
            <a:picLocks noChangeAspect="1"/>
          </p:cNvPicPr>
          <p:nvPr/>
        </p:nvPicPr>
        <p:blipFill>
          <a:blip r:embed="rId2"/>
          <a:stretch>
            <a:fillRect/>
          </a:stretch>
        </p:blipFill>
        <p:spPr>
          <a:xfrm>
            <a:off x="1724024" y="632732"/>
            <a:ext cx="6000750" cy="5592536"/>
          </a:xfrm>
          <a:prstGeom prst="rect">
            <a:avLst/>
          </a:prstGeom>
        </p:spPr>
      </p:pic>
    </p:spTree>
    <p:extLst>
      <p:ext uri="{BB962C8B-B14F-4D97-AF65-F5344CB8AC3E}">
        <p14:creationId xmlns:p14="http://schemas.microsoft.com/office/powerpoint/2010/main" val="417887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7" name="TextBox 6"/>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17</a:t>
            </a:fld>
            <a:endParaRPr lang="en-US" dirty="0"/>
          </a:p>
        </p:txBody>
      </p:sp>
      <p:sp>
        <p:nvSpPr>
          <p:cNvPr id="8" name="Title 1">
            <a:extLst>
              <a:ext uri="{FF2B5EF4-FFF2-40B4-BE49-F238E27FC236}">
                <a16:creationId xmlns:a16="http://schemas.microsoft.com/office/drawing/2014/main" id="{8B246DF2-A167-4159-9E44-3B767B450024}"/>
              </a:ext>
            </a:extLst>
          </p:cNvPr>
          <p:cNvSpPr txBox="1">
            <a:spLocks/>
          </p:cNvSpPr>
          <p:nvPr/>
        </p:nvSpPr>
        <p:spPr>
          <a:xfrm>
            <a:off x="533400" y="0"/>
            <a:ext cx="8381999" cy="467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t>Connecticut Occupations with the Most Job Ads</a:t>
            </a:r>
          </a:p>
        </p:txBody>
      </p:sp>
      <p:pic>
        <p:nvPicPr>
          <p:cNvPr id="4" name="Picture 3">
            <a:extLst>
              <a:ext uri="{FF2B5EF4-FFF2-40B4-BE49-F238E27FC236}">
                <a16:creationId xmlns:a16="http://schemas.microsoft.com/office/drawing/2014/main" id="{CEDB34A5-49CA-41AB-83FF-AD38B81F51B4}"/>
              </a:ext>
            </a:extLst>
          </p:cNvPr>
          <p:cNvPicPr>
            <a:picLocks noChangeAspect="1"/>
          </p:cNvPicPr>
          <p:nvPr/>
        </p:nvPicPr>
        <p:blipFill>
          <a:blip r:embed="rId2"/>
          <a:stretch>
            <a:fillRect/>
          </a:stretch>
        </p:blipFill>
        <p:spPr>
          <a:xfrm>
            <a:off x="2019299" y="509285"/>
            <a:ext cx="5105401" cy="5584033"/>
          </a:xfrm>
          <a:prstGeom prst="rect">
            <a:avLst/>
          </a:prstGeom>
        </p:spPr>
      </p:pic>
    </p:spTree>
    <p:extLst>
      <p:ext uri="{BB962C8B-B14F-4D97-AF65-F5344CB8AC3E}">
        <p14:creationId xmlns:p14="http://schemas.microsoft.com/office/powerpoint/2010/main" val="662968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44979" y="1143001"/>
            <a:ext cx="6254044" cy="1362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Labor Market Area Data</a:t>
            </a:r>
          </a:p>
        </p:txBody>
      </p:sp>
      <p:sp>
        <p:nvSpPr>
          <p:cNvPr id="9" name="Text Placeholder 2"/>
          <p:cNvSpPr txBox="1">
            <a:spLocks/>
          </p:cNvSpPr>
          <p:nvPr/>
        </p:nvSpPr>
        <p:spPr>
          <a:xfrm>
            <a:off x="914402" y="2286001"/>
            <a:ext cx="8140700" cy="32861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Tx/>
              <a:buChar char="-"/>
            </a:pPr>
            <a:r>
              <a:rPr lang="en-US" dirty="0">
                <a:solidFill>
                  <a:schemeClr val="accent1">
                    <a:lumMod val="50000"/>
                  </a:schemeClr>
                </a:solidFill>
              </a:rPr>
              <a:t>Labor Market Area Highlights</a:t>
            </a:r>
          </a:p>
          <a:p>
            <a:pPr marL="457200" indent="-457200" algn="l">
              <a:buFontTx/>
              <a:buChar char="-"/>
            </a:pPr>
            <a:r>
              <a:rPr lang="en-US" dirty="0">
                <a:solidFill>
                  <a:schemeClr val="accent1">
                    <a:lumMod val="50000"/>
                  </a:schemeClr>
                </a:solidFill>
              </a:rPr>
              <a:t>Job Ads by Industry</a:t>
            </a:r>
          </a:p>
          <a:p>
            <a:pPr marL="457200" indent="-457200" algn="l">
              <a:buFontTx/>
              <a:buChar char="-"/>
            </a:pPr>
            <a:r>
              <a:rPr lang="en-US" dirty="0">
                <a:solidFill>
                  <a:schemeClr val="accent1">
                    <a:lumMod val="50000"/>
                  </a:schemeClr>
                </a:solidFill>
              </a:rPr>
              <a:t>Job Ads by Location</a:t>
            </a:r>
          </a:p>
          <a:p>
            <a:pPr marL="457200" indent="-457200" algn="l">
              <a:buFontTx/>
              <a:buChar char="-"/>
            </a:pPr>
            <a:r>
              <a:rPr lang="en-US" dirty="0">
                <a:solidFill>
                  <a:schemeClr val="accent1">
                    <a:lumMod val="50000"/>
                  </a:schemeClr>
                </a:solidFill>
              </a:rPr>
              <a:t>Employers With The Most Job Ads</a:t>
            </a:r>
          </a:p>
          <a:p>
            <a:pPr marL="457200" indent="-457200" algn="l">
              <a:buFontTx/>
              <a:buChar char="-"/>
            </a:pPr>
            <a:r>
              <a:rPr lang="en-US" dirty="0">
                <a:solidFill>
                  <a:schemeClr val="accent1">
                    <a:lumMod val="50000"/>
                  </a:schemeClr>
                </a:solidFill>
              </a:rPr>
              <a:t>Occupations With The Most Job Ads</a:t>
            </a: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7" name="TextBox 6"/>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18</a:t>
            </a:fld>
            <a:endParaRPr lang="en-US" dirty="0"/>
          </a:p>
        </p:txBody>
      </p:sp>
    </p:spTree>
    <p:extLst>
      <p:ext uri="{BB962C8B-B14F-4D97-AF65-F5344CB8AC3E}">
        <p14:creationId xmlns:p14="http://schemas.microsoft.com/office/powerpoint/2010/main" val="2170289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938" y="838202"/>
            <a:ext cx="5942140" cy="646331"/>
          </a:xfrm>
          <a:prstGeom prst="rect">
            <a:avLst/>
          </a:prstGeom>
        </p:spPr>
        <p:txBody>
          <a:bodyPr wrap="none">
            <a:spAutoFit/>
          </a:bodyPr>
          <a:lstStyle/>
          <a:p>
            <a:pPr algn="ctr"/>
            <a:r>
              <a:rPr lang="en-US" sz="3600" dirty="0"/>
              <a:t>Labor Market Area Highlights </a:t>
            </a: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6" name="TextBox 5"/>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3" name="Slide Number Placeholder 2"/>
          <p:cNvSpPr>
            <a:spLocks noGrp="1"/>
          </p:cNvSpPr>
          <p:nvPr>
            <p:ph type="sldNum" sz="quarter" idx="12"/>
          </p:nvPr>
        </p:nvSpPr>
        <p:spPr/>
        <p:txBody>
          <a:bodyPr/>
          <a:lstStyle/>
          <a:p>
            <a:fld id="{8AE2E31F-ADBE-49C8-8764-A16796B8F595}" type="slidenum">
              <a:rPr lang="en-US" smtClean="0"/>
              <a:t>19</a:t>
            </a:fld>
            <a:endParaRPr lang="en-US" dirty="0"/>
          </a:p>
        </p:txBody>
      </p:sp>
      <p:pic>
        <p:nvPicPr>
          <p:cNvPr id="8" name="Picture 7">
            <a:extLst>
              <a:ext uri="{FF2B5EF4-FFF2-40B4-BE49-F238E27FC236}">
                <a16:creationId xmlns:a16="http://schemas.microsoft.com/office/drawing/2014/main" id="{05F943AD-DC67-4041-A9E7-35E981AAA000}"/>
              </a:ext>
            </a:extLst>
          </p:cNvPr>
          <p:cNvPicPr>
            <a:picLocks noChangeAspect="1"/>
          </p:cNvPicPr>
          <p:nvPr/>
        </p:nvPicPr>
        <p:blipFill>
          <a:blip r:embed="rId2"/>
          <a:stretch>
            <a:fillRect/>
          </a:stretch>
        </p:blipFill>
        <p:spPr>
          <a:xfrm>
            <a:off x="65088" y="1581464"/>
            <a:ext cx="9013824" cy="3548921"/>
          </a:xfrm>
          <a:prstGeom prst="rect">
            <a:avLst/>
          </a:prstGeom>
        </p:spPr>
      </p:pic>
    </p:spTree>
    <p:extLst>
      <p:ext uri="{BB962C8B-B14F-4D97-AF65-F5344CB8AC3E}">
        <p14:creationId xmlns:p14="http://schemas.microsoft.com/office/powerpoint/2010/main" val="73257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9979" y="1084214"/>
            <a:ext cx="3764044" cy="769441"/>
          </a:xfrm>
          <a:prstGeom prst="rect">
            <a:avLst/>
          </a:prstGeom>
        </p:spPr>
        <p:txBody>
          <a:bodyPr wrap="none">
            <a:spAutoFit/>
          </a:bodyPr>
          <a:lstStyle/>
          <a:p>
            <a:r>
              <a:rPr lang="en-US" sz="4400" dirty="0"/>
              <a:t>What is HWOL?</a:t>
            </a:r>
          </a:p>
        </p:txBody>
      </p:sp>
      <p:sp>
        <p:nvSpPr>
          <p:cNvPr id="3" name="Rectangle 2"/>
          <p:cNvSpPr/>
          <p:nvPr/>
        </p:nvSpPr>
        <p:spPr>
          <a:xfrm>
            <a:off x="2286000" y="1981200"/>
            <a:ext cx="4572000" cy="3785652"/>
          </a:xfrm>
          <a:prstGeom prst="rect">
            <a:avLst/>
          </a:prstGeom>
        </p:spPr>
        <p:txBody>
          <a:bodyPr>
            <a:spAutoFit/>
          </a:bodyPr>
          <a:lstStyle/>
          <a:p>
            <a:r>
              <a:rPr lang="en-US" sz="2400" b="1" i="1" dirty="0"/>
              <a:t>The Conference Board Help Wanted Online</a:t>
            </a:r>
            <a:r>
              <a:rPr lang="en-US" sz="2400" dirty="0"/>
              <a:t>® Data Series (HWOL) measures the number of new, first-time Online job postings  and jobs reposted from the previous month for over 50,000 Internet job boards, corporate boards and smaller job sites that serve niche markets and smaller geographic areas.</a:t>
            </a: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2</a:t>
            </a:fld>
            <a:endParaRPr lang="en-US" dirty="0"/>
          </a:p>
        </p:txBody>
      </p:sp>
    </p:spTree>
    <p:extLst>
      <p:ext uri="{BB962C8B-B14F-4D97-AF65-F5344CB8AC3E}">
        <p14:creationId xmlns:p14="http://schemas.microsoft.com/office/powerpoint/2010/main" val="16436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20</a:t>
            </a:fld>
            <a:endParaRPr lang="en-US" dirty="0"/>
          </a:p>
        </p:txBody>
      </p:sp>
      <p:pic>
        <p:nvPicPr>
          <p:cNvPr id="3" name="Picture 2">
            <a:extLst>
              <a:ext uri="{FF2B5EF4-FFF2-40B4-BE49-F238E27FC236}">
                <a16:creationId xmlns:a16="http://schemas.microsoft.com/office/drawing/2014/main" id="{BA45005C-BC69-44FB-BE50-09C1E497AC32}"/>
              </a:ext>
            </a:extLst>
          </p:cNvPr>
          <p:cNvPicPr>
            <a:picLocks noChangeAspect="1"/>
          </p:cNvPicPr>
          <p:nvPr/>
        </p:nvPicPr>
        <p:blipFill>
          <a:blip r:embed="rId2"/>
          <a:stretch>
            <a:fillRect/>
          </a:stretch>
        </p:blipFill>
        <p:spPr>
          <a:xfrm>
            <a:off x="2519211" y="228600"/>
            <a:ext cx="4105578" cy="5865111"/>
          </a:xfrm>
          <a:prstGeom prst="rect">
            <a:avLst/>
          </a:prstGeom>
        </p:spPr>
      </p:pic>
    </p:spTree>
    <p:extLst>
      <p:ext uri="{BB962C8B-B14F-4D97-AF65-F5344CB8AC3E}">
        <p14:creationId xmlns:p14="http://schemas.microsoft.com/office/powerpoint/2010/main" val="4229398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7" y="-152400"/>
            <a:ext cx="6965245" cy="9305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Hartford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21</a:t>
            </a:fld>
            <a:endParaRPr lang="en-US" dirty="0"/>
          </a:p>
        </p:txBody>
      </p:sp>
      <p:pic>
        <p:nvPicPr>
          <p:cNvPr id="3" name="Picture 2">
            <a:extLst>
              <a:ext uri="{FF2B5EF4-FFF2-40B4-BE49-F238E27FC236}">
                <a16:creationId xmlns:a16="http://schemas.microsoft.com/office/drawing/2014/main" id="{AD45A23A-74B4-40F9-86D6-D9F953C5BBB2}"/>
              </a:ext>
            </a:extLst>
          </p:cNvPr>
          <p:cNvPicPr>
            <a:picLocks noChangeAspect="1"/>
          </p:cNvPicPr>
          <p:nvPr/>
        </p:nvPicPr>
        <p:blipFill>
          <a:blip r:embed="rId2"/>
          <a:stretch>
            <a:fillRect/>
          </a:stretch>
        </p:blipFill>
        <p:spPr>
          <a:xfrm>
            <a:off x="2986086" y="754822"/>
            <a:ext cx="3171825" cy="5372100"/>
          </a:xfrm>
          <a:prstGeom prst="rect">
            <a:avLst/>
          </a:prstGeom>
        </p:spPr>
      </p:pic>
    </p:spTree>
    <p:extLst>
      <p:ext uri="{BB962C8B-B14F-4D97-AF65-F5344CB8AC3E}">
        <p14:creationId xmlns:p14="http://schemas.microsoft.com/office/powerpoint/2010/main" val="3632385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6694"/>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Hartford LMA Employers            </a:t>
            </a:r>
          </a:p>
          <a:p>
            <a:r>
              <a:rPr lang="en-US" sz="3200" dirty="0"/>
              <a:t>with the Most Job Ads</a:t>
            </a:r>
          </a:p>
        </p:txBody>
      </p:sp>
      <p:sp>
        <p:nvSpPr>
          <p:cNvPr id="14" name="Content Placeholder 2"/>
          <p:cNvSpPr txBox="1">
            <a:spLocks/>
          </p:cNvSpPr>
          <p:nvPr/>
        </p:nvSpPr>
        <p:spPr>
          <a:xfrm>
            <a:off x="914400" y="1066800"/>
            <a:ext cx="3657599" cy="400714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Hartford Healthcare</a:t>
            </a:r>
          </a:p>
          <a:p>
            <a:r>
              <a:rPr lang="en-US" sz="1500" dirty="0"/>
              <a:t>Cigna Corporation</a:t>
            </a:r>
          </a:p>
          <a:p>
            <a:r>
              <a:rPr lang="en-US" sz="1500" dirty="0"/>
              <a:t>Raytheon</a:t>
            </a:r>
          </a:p>
          <a:p>
            <a:r>
              <a:rPr lang="en-US" sz="1500" dirty="0"/>
              <a:t>Accenture</a:t>
            </a:r>
          </a:p>
          <a:p>
            <a:r>
              <a:rPr lang="en-US" sz="1500" dirty="0"/>
              <a:t>CVS Health</a:t>
            </a:r>
          </a:p>
          <a:p>
            <a:r>
              <a:rPr lang="en-US" sz="1500" dirty="0"/>
              <a:t>State of Connecticut</a:t>
            </a:r>
          </a:p>
          <a:p>
            <a:r>
              <a:rPr lang="en-US" sz="1500" dirty="0"/>
              <a:t>Travelers</a:t>
            </a:r>
          </a:p>
          <a:p>
            <a:r>
              <a:rPr lang="en-US" sz="1500" dirty="0"/>
              <a:t>ICF</a:t>
            </a:r>
          </a:p>
          <a:p>
            <a:r>
              <a:rPr lang="en-US" sz="1500" dirty="0"/>
              <a:t>Connecticut Children's Medical Center</a:t>
            </a:r>
          </a:p>
          <a:p>
            <a:r>
              <a:rPr lang="en-US" sz="1500" dirty="0"/>
              <a:t>Trinity Health</a:t>
            </a:r>
          </a:p>
          <a:p>
            <a:r>
              <a:rPr lang="en-US" sz="1500" dirty="0"/>
              <a:t>Allied Universal</a:t>
            </a:r>
          </a:p>
          <a:p>
            <a:r>
              <a:rPr lang="en-US" sz="1500" dirty="0"/>
              <a:t>Disney</a:t>
            </a:r>
          </a:p>
          <a:p>
            <a:r>
              <a:rPr lang="en-US" sz="1500" dirty="0"/>
              <a:t>Wheeler Clinic</a:t>
            </a:r>
          </a:p>
          <a:p>
            <a:r>
              <a:rPr lang="en-US" sz="1500" dirty="0"/>
              <a:t>Fiserv</a:t>
            </a:r>
          </a:p>
          <a:p>
            <a:r>
              <a:rPr lang="en-US" sz="1500" dirty="0"/>
              <a:t>St. Vincent's Health Service</a:t>
            </a:r>
          </a:p>
          <a:p>
            <a:r>
              <a:rPr lang="en-US" sz="1500" dirty="0"/>
              <a:t>Pearson</a:t>
            </a:r>
          </a:p>
          <a:p>
            <a:r>
              <a:rPr lang="en-US" sz="1500" dirty="0" err="1"/>
              <a:t>Guidehouse</a:t>
            </a:r>
            <a:endParaRPr lang="en-US" sz="1500" dirty="0"/>
          </a:p>
          <a:p>
            <a:r>
              <a:rPr lang="en-US" sz="1500" dirty="0"/>
              <a:t>Lowe's Companies, Inc</a:t>
            </a:r>
          </a:p>
          <a:p>
            <a:r>
              <a:rPr lang="en-US" sz="1500" dirty="0" err="1"/>
              <a:t>Peraton</a:t>
            </a:r>
            <a:r>
              <a:rPr lang="en-US" sz="1500" dirty="0"/>
              <a:t> Corporation</a:t>
            </a:r>
          </a:p>
        </p:txBody>
      </p:sp>
      <p:sp>
        <p:nvSpPr>
          <p:cNvPr id="15" name="Content Placeholder 3"/>
          <p:cNvSpPr txBox="1">
            <a:spLocks/>
          </p:cNvSpPr>
          <p:nvPr/>
        </p:nvSpPr>
        <p:spPr>
          <a:xfrm>
            <a:off x="4948838" y="1075567"/>
            <a:ext cx="3741139" cy="39983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UnitedHealth Group</a:t>
            </a:r>
          </a:p>
          <a:p>
            <a:r>
              <a:rPr lang="en-US" sz="1500" dirty="0"/>
              <a:t>University of Connecticut</a:t>
            </a:r>
          </a:p>
          <a:p>
            <a:r>
              <a:rPr lang="en-US" sz="1500" dirty="0"/>
              <a:t>Deloitte</a:t>
            </a:r>
          </a:p>
          <a:p>
            <a:r>
              <a:rPr lang="en-US" sz="1500" dirty="0"/>
              <a:t>The Hartford Financial Group</a:t>
            </a:r>
          </a:p>
          <a:p>
            <a:r>
              <a:rPr lang="en-US" sz="1500" dirty="0"/>
              <a:t>Stanley Black &amp; Decker</a:t>
            </a:r>
          </a:p>
          <a:p>
            <a:r>
              <a:rPr lang="en-US" sz="1500" dirty="0"/>
              <a:t>Eastern Connecticut Health Network</a:t>
            </a:r>
          </a:p>
          <a:p>
            <a:r>
              <a:rPr lang="en-US" sz="1500" dirty="0"/>
              <a:t>Capitol Region Education Council</a:t>
            </a:r>
          </a:p>
          <a:p>
            <a:r>
              <a:rPr lang="en-US" sz="1500" dirty="0"/>
              <a:t>Trinity Health Of New England</a:t>
            </a:r>
          </a:p>
          <a:p>
            <a:r>
              <a:rPr lang="en-US" sz="1500" dirty="0"/>
              <a:t>Boston Market</a:t>
            </a:r>
          </a:p>
          <a:p>
            <a:r>
              <a:rPr lang="en-US" sz="1500" dirty="0"/>
              <a:t>Nelnet</a:t>
            </a:r>
          </a:p>
          <a:p>
            <a:r>
              <a:rPr lang="en-US" sz="1500" dirty="0"/>
              <a:t>Walgreens Boots Alliance Inc</a:t>
            </a:r>
          </a:p>
          <a:p>
            <a:r>
              <a:rPr lang="en-US" sz="1500" dirty="0"/>
              <a:t>The Travelers Companies, Inc</a:t>
            </a:r>
          </a:p>
          <a:p>
            <a:r>
              <a:rPr lang="en-US" sz="1500" dirty="0"/>
              <a:t>Advance Auto Parts Incorporated</a:t>
            </a:r>
          </a:p>
          <a:p>
            <a:r>
              <a:rPr lang="en-US" sz="1500" dirty="0"/>
              <a:t>Black &amp; Veatch</a:t>
            </a:r>
          </a:p>
          <a:p>
            <a:r>
              <a:rPr lang="en-US" sz="1500" dirty="0"/>
              <a:t>American Express</a:t>
            </a:r>
          </a:p>
          <a:p>
            <a:r>
              <a:rPr lang="en-US" sz="1500" dirty="0"/>
              <a:t>Ryder System Incorporated</a:t>
            </a:r>
          </a:p>
          <a:p>
            <a:r>
              <a:rPr lang="en-US" sz="1500" dirty="0"/>
              <a:t>Genesis Healthcare Corporation</a:t>
            </a:r>
          </a:p>
          <a:p>
            <a:r>
              <a:rPr lang="en-US" sz="1500" dirty="0"/>
              <a:t>Advantage Sales &amp; Marketing</a:t>
            </a:r>
          </a:p>
        </p:txBody>
      </p:sp>
      <p:sp>
        <p:nvSpPr>
          <p:cNvPr id="13" name="TextBox 12"/>
          <p:cNvSpPr txBox="1"/>
          <p:nvPr/>
        </p:nvSpPr>
        <p:spPr>
          <a:xfrm>
            <a:off x="12192" y="6324602"/>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22</a:t>
            </a:fld>
            <a:endParaRPr lang="en-US" dirty="0"/>
          </a:p>
        </p:txBody>
      </p:sp>
    </p:spTree>
    <p:extLst>
      <p:ext uri="{BB962C8B-B14F-4D97-AF65-F5344CB8AC3E}">
        <p14:creationId xmlns:p14="http://schemas.microsoft.com/office/powerpoint/2010/main" val="3318017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6" y="2"/>
            <a:ext cx="6965245" cy="10176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Hartford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23</a:t>
            </a:fld>
            <a:endParaRPr lang="en-US" dirty="0"/>
          </a:p>
        </p:txBody>
      </p:sp>
      <p:pic>
        <p:nvPicPr>
          <p:cNvPr id="4" name="Picture 3">
            <a:extLst>
              <a:ext uri="{FF2B5EF4-FFF2-40B4-BE49-F238E27FC236}">
                <a16:creationId xmlns:a16="http://schemas.microsoft.com/office/drawing/2014/main" id="{3C709422-3DDC-48DD-8B15-849614E3E2B0}"/>
              </a:ext>
            </a:extLst>
          </p:cNvPr>
          <p:cNvPicPr>
            <a:picLocks noChangeAspect="1"/>
          </p:cNvPicPr>
          <p:nvPr/>
        </p:nvPicPr>
        <p:blipFill>
          <a:blip r:embed="rId2"/>
          <a:stretch>
            <a:fillRect/>
          </a:stretch>
        </p:blipFill>
        <p:spPr>
          <a:xfrm>
            <a:off x="2243135" y="1151764"/>
            <a:ext cx="4657725" cy="5000625"/>
          </a:xfrm>
          <a:prstGeom prst="rect">
            <a:avLst/>
          </a:prstGeom>
        </p:spPr>
      </p:pic>
    </p:spTree>
    <p:extLst>
      <p:ext uri="{BB962C8B-B14F-4D97-AF65-F5344CB8AC3E}">
        <p14:creationId xmlns:p14="http://schemas.microsoft.com/office/powerpoint/2010/main" val="2228597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192" y="6296514"/>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7" name="Slide Number Placeholder 1"/>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E2E31F-ADBE-49C8-8764-A16796B8F595}" type="slidenum">
              <a:rPr lang="en-US" smtClean="0"/>
              <a:pPr/>
              <a:t>24</a:t>
            </a:fld>
            <a:endParaRPr lang="en-US" dirty="0"/>
          </a:p>
        </p:txBody>
      </p:sp>
      <p:pic>
        <p:nvPicPr>
          <p:cNvPr id="2" name="Picture 1">
            <a:extLst>
              <a:ext uri="{FF2B5EF4-FFF2-40B4-BE49-F238E27FC236}">
                <a16:creationId xmlns:a16="http://schemas.microsoft.com/office/drawing/2014/main" id="{9AF54285-34B0-41FF-B6B8-82E3BB186E8C}"/>
              </a:ext>
            </a:extLst>
          </p:cNvPr>
          <p:cNvPicPr>
            <a:picLocks noChangeAspect="1"/>
          </p:cNvPicPr>
          <p:nvPr/>
        </p:nvPicPr>
        <p:blipFill>
          <a:blip r:embed="rId2"/>
          <a:stretch>
            <a:fillRect/>
          </a:stretch>
        </p:blipFill>
        <p:spPr>
          <a:xfrm>
            <a:off x="2521388" y="371912"/>
            <a:ext cx="4101224" cy="5858891"/>
          </a:xfrm>
          <a:prstGeom prst="rect">
            <a:avLst/>
          </a:prstGeom>
        </p:spPr>
      </p:pic>
    </p:spTree>
    <p:extLst>
      <p:ext uri="{BB962C8B-B14F-4D97-AF65-F5344CB8AC3E}">
        <p14:creationId xmlns:p14="http://schemas.microsoft.com/office/powerpoint/2010/main" val="495432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6" y="-2369"/>
            <a:ext cx="8062734" cy="7643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Bridgeport Stamford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25</a:t>
            </a:fld>
            <a:endParaRPr lang="en-US" dirty="0"/>
          </a:p>
        </p:txBody>
      </p:sp>
      <p:pic>
        <p:nvPicPr>
          <p:cNvPr id="3" name="Picture 2">
            <a:extLst>
              <a:ext uri="{FF2B5EF4-FFF2-40B4-BE49-F238E27FC236}">
                <a16:creationId xmlns:a16="http://schemas.microsoft.com/office/drawing/2014/main" id="{D2DA6278-357D-4DC5-A990-EDD751E03BA8}"/>
              </a:ext>
            </a:extLst>
          </p:cNvPr>
          <p:cNvPicPr>
            <a:picLocks noChangeAspect="1"/>
          </p:cNvPicPr>
          <p:nvPr/>
        </p:nvPicPr>
        <p:blipFill>
          <a:blip r:embed="rId2"/>
          <a:stretch>
            <a:fillRect/>
          </a:stretch>
        </p:blipFill>
        <p:spPr>
          <a:xfrm>
            <a:off x="2063467" y="1066800"/>
            <a:ext cx="5017065" cy="4245209"/>
          </a:xfrm>
          <a:prstGeom prst="rect">
            <a:avLst/>
          </a:prstGeom>
        </p:spPr>
      </p:pic>
    </p:spTree>
    <p:extLst>
      <p:ext uri="{BB962C8B-B14F-4D97-AF65-F5344CB8AC3E}">
        <p14:creationId xmlns:p14="http://schemas.microsoft.com/office/powerpoint/2010/main" val="1440470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Bridgeport Stamford LMA Employers            </a:t>
            </a:r>
          </a:p>
          <a:p>
            <a:r>
              <a:rPr lang="en-US" sz="3200" dirty="0"/>
              <a:t>with the Most Job Ads</a:t>
            </a:r>
          </a:p>
        </p:txBody>
      </p:sp>
      <p:sp>
        <p:nvSpPr>
          <p:cNvPr id="14" name="Content Placeholder 2"/>
          <p:cNvSpPr txBox="1">
            <a:spLocks/>
          </p:cNvSpPr>
          <p:nvPr/>
        </p:nvSpPr>
        <p:spPr>
          <a:xfrm>
            <a:off x="914400" y="1066800"/>
            <a:ext cx="3810000" cy="40004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Charter Communications</a:t>
            </a:r>
          </a:p>
          <a:p>
            <a:r>
              <a:rPr lang="en-US" sz="1500" dirty="0"/>
              <a:t>Lockheed Martin Corporation</a:t>
            </a:r>
          </a:p>
          <a:p>
            <a:r>
              <a:rPr lang="en-US" sz="1500" dirty="0"/>
              <a:t>Boehringer Ingelheim</a:t>
            </a:r>
          </a:p>
          <a:p>
            <a:r>
              <a:rPr lang="en-US" sz="1500" dirty="0" err="1"/>
              <a:t>Asml</a:t>
            </a:r>
            <a:r>
              <a:rPr lang="en-US" sz="1500" dirty="0"/>
              <a:t> United States Incorporated</a:t>
            </a:r>
          </a:p>
          <a:p>
            <a:r>
              <a:rPr lang="en-US" sz="1500" dirty="0"/>
              <a:t>Compass Group North America</a:t>
            </a:r>
          </a:p>
          <a:p>
            <a:r>
              <a:rPr lang="en-US" sz="1500" dirty="0"/>
              <a:t>Synchrony</a:t>
            </a:r>
          </a:p>
          <a:p>
            <a:r>
              <a:rPr lang="en-US" sz="1500" dirty="0"/>
              <a:t>Thermo Fisher Scientific Inc</a:t>
            </a:r>
          </a:p>
          <a:p>
            <a:r>
              <a:rPr lang="en-US" sz="1500" dirty="0"/>
              <a:t>Boston Market</a:t>
            </a:r>
          </a:p>
          <a:p>
            <a:r>
              <a:rPr lang="en-US" sz="1500" dirty="0"/>
              <a:t>Petco</a:t>
            </a:r>
          </a:p>
          <a:p>
            <a:r>
              <a:rPr lang="en-US" sz="1500" dirty="0"/>
              <a:t>Stamford Group</a:t>
            </a:r>
          </a:p>
          <a:p>
            <a:r>
              <a:rPr lang="en-US" sz="1500" dirty="0"/>
              <a:t>Norwalk Public Schools</a:t>
            </a:r>
          </a:p>
          <a:p>
            <a:r>
              <a:rPr lang="en-US" sz="1500" dirty="0"/>
              <a:t>Bridgeport Public Schools</a:t>
            </a:r>
          </a:p>
          <a:p>
            <a:r>
              <a:rPr lang="en-US" sz="1500" dirty="0"/>
              <a:t>Circle K</a:t>
            </a:r>
          </a:p>
          <a:p>
            <a:r>
              <a:rPr lang="en-US" sz="1500" dirty="0"/>
              <a:t>Advantage Sales &amp; Marketing</a:t>
            </a:r>
          </a:p>
          <a:p>
            <a:r>
              <a:rPr lang="en-US" sz="1500" dirty="0"/>
              <a:t>Starbucks Coffee Company</a:t>
            </a:r>
          </a:p>
          <a:p>
            <a:r>
              <a:rPr lang="en-US" sz="1500" dirty="0"/>
              <a:t>Fairfield University</a:t>
            </a:r>
          </a:p>
          <a:p>
            <a:r>
              <a:rPr lang="en-US" sz="1500" dirty="0"/>
              <a:t>State of Connecticut</a:t>
            </a:r>
          </a:p>
          <a:p>
            <a:r>
              <a:rPr lang="en-US" sz="1500" dirty="0"/>
              <a:t>Advance Auto Parts Incorporated</a:t>
            </a:r>
          </a:p>
        </p:txBody>
      </p:sp>
      <p:sp>
        <p:nvSpPr>
          <p:cNvPr id="15" name="Content Placeholder 3"/>
          <p:cNvSpPr txBox="1">
            <a:spLocks/>
          </p:cNvSpPr>
          <p:nvPr/>
        </p:nvSpPr>
        <p:spPr>
          <a:xfrm>
            <a:off x="4572000" y="1066800"/>
            <a:ext cx="3962400" cy="39934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Humana</a:t>
            </a:r>
          </a:p>
          <a:p>
            <a:r>
              <a:rPr lang="en-US" sz="1500" dirty="0"/>
              <a:t>Deloitte</a:t>
            </a:r>
          </a:p>
          <a:p>
            <a:r>
              <a:rPr lang="en-US" sz="1500" dirty="0"/>
              <a:t>Yale-New Haven Health System</a:t>
            </a:r>
          </a:p>
          <a:p>
            <a:r>
              <a:rPr lang="en-US" sz="1500" dirty="0"/>
              <a:t>Allied Universal</a:t>
            </a:r>
          </a:p>
          <a:p>
            <a:r>
              <a:rPr lang="en-US" sz="1500" dirty="0"/>
              <a:t>Stamford Hospital</a:t>
            </a:r>
          </a:p>
          <a:p>
            <a:r>
              <a:rPr lang="en-US" sz="1500" dirty="0"/>
              <a:t>Norwalk Public School District</a:t>
            </a:r>
          </a:p>
          <a:p>
            <a:r>
              <a:rPr lang="en-US" sz="1500" dirty="0"/>
              <a:t>Gartner Incorporated</a:t>
            </a:r>
          </a:p>
          <a:p>
            <a:r>
              <a:rPr lang="en-US" sz="1500" dirty="0"/>
              <a:t>Hartford Healthcare</a:t>
            </a:r>
          </a:p>
          <a:p>
            <a:r>
              <a:rPr lang="en-US" sz="1500" dirty="0"/>
              <a:t>Whole Foods Market, Inc.</a:t>
            </a:r>
          </a:p>
          <a:p>
            <a:r>
              <a:rPr lang="en-US" sz="1500" dirty="0"/>
              <a:t>Griffin Health</a:t>
            </a:r>
          </a:p>
          <a:p>
            <a:r>
              <a:rPr lang="en-US" sz="1500" dirty="0"/>
              <a:t>CVS Health</a:t>
            </a:r>
          </a:p>
          <a:p>
            <a:r>
              <a:rPr lang="en-US" sz="1500" dirty="0"/>
              <a:t>KPMG</a:t>
            </a:r>
          </a:p>
          <a:p>
            <a:r>
              <a:rPr lang="en-US" sz="1500" dirty="0"/>
              <a:t>Sacred Heart University</a:t>
            </a:r>
          </a:p>
          <a:p>
            <a:r>
              <a:rPr lang="en-US" sz="1500" dirty="0"/>
              <a:t>NBC</a:t>
            </a:r>
          </a:p>
          <a:p>
            <a:r>
              <a:rPr lang="en-US" sz="1500" dirty="0"/>
              <a:t>Benchmark Senior Living</a:t>
            </a:r>
          </a:p>
          <a:p>
            <a:r>
              <a:rPr lang="en-US" sz="1500" dirty="0"/>
              <a:t>Walgreens Boots Alliance Inc</a:t>
            </a:r>
          </a:p>
          <a:p>
            <a:r>
              <a:rPr lang="en-US" sz="1500" dirty="0"/>
              <a:t>Greenwich Public Schools</a:t>
            </a:r>
          </a:p>
          <a:p>
            <a:r>
              <a:rPr lang="en-US" sz="1500" dirty="0"/>
              <a:t>UnitedHealth Group</a:t>
            </a:r>
          </a:p>
          <a:p>
            <a:r>
              <a:rPr lang="en-US" sz="1500" dirty="0"/>
              <a:t>Griffin Hospital</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26</a:t>
            </a:fld>
            <a:endParaRPr lang="en-US" dirty="0"/>
          </a:p>
        </p:txBody>
      </p:sp>
    </p:spTree>
    <p:extLst>
      <p:ext uri="{BB962C8B-B14F-4D97-AF65-F5344CB8AC3E}">
        <p14:creationId xmlns:p14="http://schemas.microsoft.com/office/powerpoint/2010/main" val="3353151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890414" y="2"/>
            <a:ext cx="7363177"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Bridgeport Stamford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27</a:t>
            </a:fld>
            <a:endParaRPr lang="en-US" dirty="0"/>
          </a:p>
        </p:txBody>
      </p:sp>
      <p:pic>
        <p:nvPicPr>
          <p:cNvPr id="4" name="Picture 3">
            <a:extLst>
              <a:ext uri="{FF2B5EF4-FFF2-40B4-BE49-F238E27FC236}">
                <a16:creationId xmlns:a16="http://schemas.microsoft.com/office/drawing/2014/main" id="{8E9B0354-5828-4C91-9956-1200DC5D6EF9}"/>
              </a:ext>
            </a:extLst>
          </p:cNvPr>
          <p:cNvPicPr>
            <a:picLocks noChangeAspect="1"/>
          </p:cNvPicPr>
          <p:nvPr/>
        </p:nvPicPr>
        <p:blipFill>
          <a:blip r:embed="rId2"/>
          <a:stretch>
            <a:fillRect/>
          </a:stretch>
        </p:blipFill>
        <p:spPr>
          <a:xfrm>
            <a:off x="2286000" y="1201168"/>
            <a:ext cx="4572000" cy="5000625"/>
          </a:xfrm>
          <a:prstGeom prst="rect">
            <a:avLst/>
          </a:prstGeom>
        </p:spPr>
      </p:pic>
    </p:spTree>
    <p:extLst>
      <p:ext uri="{BB962C8B-B14F-4D97-AF65-F5344CB8AC3E}">
        <p14:creationId xmlns:p14="http://schemas.microsoft.com/office/powerpoint/2010/main" val="4216386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28</a:t>
            </a:fld>
            <a:endParaRPr lang="en-US" dirty="0"/>
          </a:p>
        </p:txBody>
      </p:sp>
      <p:pic>
        <p:nvPicPr>
          <p:cNvPr id="3" name="Picture 2">
            <a:extLst>
              <a:ext uri="{FF2B5EF4-FFF2-40B4-BE49-F238E27FC236}">
                <a16:creationId xmlns:a16="http://schemas.microsoft.com/office/drawing/2014/main" id="{B81BA67D-73A2-45F3-88DF-624C241FB183}"/>
              </a:ext>
            </a:extLst>
          </p:cNvPr>
          <p:cNvPicPr>
            <a:picLocks noChangeAspect="1"/>
          </p:cNvPicPr>
          <p:nvPr/>
        </p:nvPicPr>
        <p:blipFill>
          <a:blip r:embed="rId2"/>
          <a:stretch>
            <a:fillRect/>
          </a:stretch>
        </p:blipFill>
        <p:spPr>
          <a:xfrm>
            <a:off x="2476500" y="214650"/>
            <a:ext cx="4191000" cy="5987143"/>
          </a:xfrm>
          <a:prstGeom prst="rect">
            <a:avLst/>
          </a:prstGeom>
        </p:spPr>
      </p:pic>
    </p:spTree>
    <p:extLst>
      <p:ext uri="{BB962C8B-B14F-4D97-AF65-F5344CB8AC3E}">
        <p14:creationId xmlns:p14="http://schemas.microsoft.com/office/powerpoint/2010/main" val="4262714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2" y="136523"/>
            <a:ext cx="7591073"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New Haven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29</a:t>
            </a:fld>
            <a:endParaRPr lang="en-US" dirty="0"/>
          </a:p>
        </p:txBody>
      </p:sp>
      <p:pic>
        <p:nvPicPr>
          <p:cNvPr id="3" name="Picture 2">
            <a:extLst>
              <a:ext uri="{FF2B5EF4-FFF2-40B4-BE49-F238E27FC236}">
                <a16:creationId xmlns:a16="http://schemas.microsoft.com/office/drawing/2014/main" id="{72ACB610-B80C-4184-9606-141A17AC821C}"/>
              </a:ext>
            </a:extLst>
          </p:cNvPr>
          <p:cNvPicPr>
            <a:picLocks noChangeAspect="1"/>
          </p:cNvPicPr>
          <p:nvPr/>
        </p:nvPicPr>
        <p:blipFill>
          <a:blip r:embed="rId2"/>
          <a:stretch>
            <a:fillRect/>
          </a:stretch>
        </p:blipFill>
        <p:spPr>
          <a:xfrm>
            <a:off x="1684815" y="1305001"/>
            <a:ext cx="5774366" cy="4690562"/>
          </a:xfrm>
          <a:prstGeom prst="rect">
            <a:avLst/>
          </a:prstGeom>
        </p:spPr>
      </p:pic>
    </p:spTree>
    <p:extLst>
      <p:ext uri="{BB962C8B-B14F-4D97-AF65-F5344CB8AC3E}">
        <p14:creationId xmlns:p14="http://schemas.microsoft.com/office/powerpoint/2010/main" val="4159990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5336" y="1143000"/>
            <a:ext cx="5833328" cy="1446550"/>
          </a:xfrm>
          <a:prstGeom prst="rect">
            <a:avLst/>
          </a:prstGeom>
        </p:spPr>
        <p:txBody>
          <a:bodyPr wrap="none">
            <a:spAutoFit/>
          </a:bodyPr>
          <a:lstStyle/>
          <a:p>
            <a:pPr algn="ctr"/>
            <a:r>
              <a:rPr lang="en-US" sz="4400" dirty="0"/>
              <a:t>Upcoming Release Dates</a:t>
            </a:r>
            <a:br>
              <a:rPr lang="en-US" sz="4400" dirty="0"/>
            </a:br>
            <a:endParaRPr lang="en-US" sz="4400" dirty="0"/>
          </a:p>
        </p:txBody>
      </p:sp>
      <p:sp>
        <p:nvSpPr>
          <p:cNvPr id="3" name="Rectangle 2"/>
          <p:cNvSpPr/>
          <p:nvPr/>
        </p:nvSpPr>
        <p:spPr>
          <a:xfrm>
            <a:off x="1130584" y="1521737"/>
            <a:ext cx="7251416" cy="1446550"/>
          </a:xfrm>
          <a:prstGeom prst="rect">
            <a:avLst/>
          </a:prstGeom>
        </p:spPr>
        <p:txBody>
          <a:bodyPr wrap="square">
            <a:spAutoFit/>
          </a:bodyPr>
          <a:lstStyle/>
          <a:p>
            <a:endParaRPr lang="en-US" sz="2200" dirty="0"/>
          </a:p>
          <a:p>
            <a:br>
              <a:rPr lang="en-US" sz="2200" dirty="0"/>
            </a:br>
            <a:br>
              <a:rPr lang="en-US" sz="2200" dirty="0"/>
            </a:br>
            <a:endParaRPr lang="en-US" sz="22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5" name="Rectangle 14"/>
          <p:cNvSpPr/>
          <p:nvPr/>
        </p:nvSpPr>
        <p:spPr>
          <a:xfrm>
            <a:off x="2286004" y="1752601"/>
            <a:ext cx="4572000" cy="3682226"/>
          </a:xfrm>
          <a:prstGeom prst="rect">
            <a:avLst/>
          </a:prstGeom>
        </p:spPr>
        <p:txBody>
          <a:bodyPr>
            <a:spAutoFit/>
          </a:bodyPr>
          <a:lstStyle/>
          <a:p>
            <a:pPr algn="ctr">
              <a:lnSpc>
                <a:spcPct val="150000"/>
              </a:lnSpc>
            </a:pPr>
            <a:br>
              <a:rPr lang="en-US" sz="1400" dirty="0"/>
            </a:br>
            <a:r>
              <a:rPr lang="en-US" sz="2400" b="1" dirty="0"/>
              <a:t>Monthly Report:</a:t>
            </a:r>
            <a:br>
              <a:rPr lang="en-US" sz="2400" dirty="0"/>
            </a:br>
            <a:r>
              <a:rPr lang="en-US" sz="2400" dirty="0"/>
              <a:t>Wednesday, September 29</a:t>
            </a:r>
            <a:r>
              <a:rPr lang="en-US" sz="2400" baseline="30000" dirty="0"/>
              <a:t>th</a:t>
            </a:r>
            <a:r>
              <a:rPr lang="en-US" sz="2400" dirty="0"/>
              <a:t>, 2021</a:t>
            </a:r>
            <a:br>
              <a:rPr lang="en-US" sz="2400" dirty="0"/>
            </a:br>
            <a:r>
              <a:rPr lang="en-US" sz="2400" dirty="0"/>
              <a:t>Wednesday, October 27</a:t>
            </a:r>
            <a:r>
              <a:rPr lang="en-US" sz="2400" baseline="30000" dirty="0"/>
              <a:t>th</a:t>
            </a:r>
            <a:r>
              <a:rPr lang="en-US" sz="2400" dirty="0"/>
              <a:t>, 2021</a:t>
            </a:r>
            <a:br>
              <a:rPr lang="en-US" sz="2400" dirty="0"/>
            </a:br>
            <a:r>
              <a:rPr lang="en-US" sz="2400" b="1" dirty="0"/>
              <a:t>Weekly New Ads Report:</a:t>
            </a:r>
            <a:br>
              <a:rPr lang="en-US" sz="2400" b="1" dirty="0"/>
            </a:br>
            <a:r>
              <a:rPr lang="en-US" sz="2400" dirty="0"/>
              <a:t>Updated every Friday</a:t>
            </a:r>
            <a:br>
              <a:rPr lang="en-US" sz="2400" dirty="0"/>
            </a:br>
            <a:r>
              <a:rPr lang="en-US" sz="2400" dirty="0"/>
              <a:t> </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3</a:t>
            </a:fld>
            <a:endParaRPr lang="en-US" dirty="0"/>
          </a:p>
        </p:txBody>
      </p:sp>
    </p:spTree>
    <p:extLst>
      <p:ext uri="{BB962C8B-B14F-4D97-AF65-F5344CB8AC3E}">
        <p14:creationId xmlns:p14="http://schemas.microsoft.com/office/powerpoint/2010/main" val="474270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New Haven LMA Employers            </a:t>
            </a:r>
          </a:p>
          <a:p>
            <a:r>
              <a:rPr lang="en-US" sz="3200" dirty="0"/>
              <a:t>with the Most Job Ads</a:t>
            </a:r>
          </a:p>
        </p:txBody>
      </p:sp>
      <p:sp>
        <p:nvSpPr>
          <p:cNvPr id="14" name="Content Placeholder 2"/>
          <p:cNvSpPr txBox="1">
            <a:spLocks/>
          </p:cNvSpPr>
          <p:nvPr/>
        </p:nvSpPr>
        <p:spPr>
          <a:xfrm>
            <a:off x="1295400" y="1066800"/>
            <a:ext cx="3276600" cy="40004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Yale University</a:t>
            </a:r>
          </a:p>
          <a:p>
            <a:r>
              <a:rPr lang="en-US" sz="1500" dirty="0"/>
              <a:t>Anthem Blue Cross</a:t>
            </a:r>
          </a:p>
          <a:p>
            <a:r>
              <a:rPr lang="en-US" sz="1500" dirty="0"/>
              <a:t>Hartford Healthcare</a:t>
            </a:r>
          </a:p>
          <a:p>
            <a:r>
              <a:rPr lang="en-US" sz="1500" dirty="0" err="1"/>
              <a:t>Masonicare</a:t>
            </a:r>
            <a:r>
              <a:rPr lang="en-US" sz="1500" dirty="0"/>
              <a:t> Corporation</a:t>
            </a:r>
          </a:p>
          <a:p>
            <a:r>
              <a:rPr lang="en-US" sz="1500" dirty="0"/>
              <a:t>Walgreens Boots Alliance Inc</a:t>
            </a:r>
          </a:p>
          <a:p>
            <a:r>
              <a:rPr lang="en-US" sz="1500" dirty="0"/>
              <a:t>Genesis Healthcare Corporation</a:t>
            </a:r>
          </a:p>
          <a:p>
            <a:r>
              <a:rPr lang="en-US" sz="1500" dirty="0"/>
              <a:t>Honeywell</a:t>
            </a:r>
          </a:p>
          <a:p>
            <a:r>
              <a:rPr lang="en-US" sz="1500" dirty="0"/>
              <a:t>Quest Diagnostics Incorporated</a:t>
            </a:r>
          </a:p>
          <a:p>
            <a:r>
              <a:rPr lang="en-US" sz="1500" dirty="0"/>
              <a:t>Petco</a:t>
            </a:r>
          </a:p>
          <a:p>
            <a:r>
              <a:rPr lang="en-US" sz="1500" dirty="0"/>
              <a:t>Quinnipiac University</a:t>
            </a:r>
          </a:p>
          <a:p>
            <a:r>
              <a:rPr lang="en-US" sz="1500" dirty="0"/>
              <a:t>Gaylord Specialty Healthcare</a:t>
            </a:r>
          </a:p>
          <a:p>
            <a:r>
              <a:rPr lang="en-US" sz="1500" dirty="0"/>
              <a:t>Compass Group North America</a:t>
            </a:r>
          </a:p>
          <a:p>
            <a:r>
              <a:rPr lang="en-US" sz="1500" dirty="0"/>
              <a:t>Advantage Sales &amp; Marketing</a:t>
            </a:r>
          </a:p>
          <a:p>
            <a:r>
              <a:rPr lang="en-US" sz="1500" dirty="0" err="1"/>
              <a:t>Vna</a:t>
            </a:r>
            <a:r>
              <a:rPr lang="en-US" sz="1500" dirty="0"/>
              <a:t> Community Healthcare</a:t>
            </a:r>
          </a:p>
          <a:p>
            <a:r>
              <a:rPr lang="en-US" sz="1500" dirty="0"/>
              <a:t>Boston Market</a:t>
            </a:r>
          </a:p>
          <a:p>
            <a:r>
              <a:rPr lang="en-US" sz="1500" dirty="0"/>
              <a:t>The Home Depot Incorporated</a:t>
            </a:r>
          </a:p>
          <a:p>
            <a:r>
              <a:rPr lang="en-US" sz="1500" dirty="0"/>
              <a:t>Freeman</a:t>
            </a:r>
          </a:p>
          <a:p>
            <a:r>
              <a:rPr lang="en-US" sz="1500" dirty="0"/>
              <a:t>IKEA</a:t>
            </a:r>
          </a:p>
          <a:p>
            <a:r>
              <a:rPr lang="en-US" sz="1500" dirty="0"/>
              <a:t>Sodexo</a:t>
            </a:r>
          </a:p>
        </p:txBody>
      </p:sp>
      <p:sp>
        <p:nvSpPr>
          <p:cNvPr id="15" name="Content Placeholder 3"/>
          <p:cNvSpPr txBox="1">
            <a:spLocks/>
          </p:cNvSpPr>
          <p:nvPr/>
        </p:nvSpPr>
        <p:spPr>
          <a:xfrm>
            <a:off x="4778021" y="1064172"/>
            <a:ext cx="3657600" cy="526135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Yale-New Haven Health System</a:t>
            </a:r>
          </a:p>
          <a:p>
            <a:r>
              <a:rPr lang="en-US" sz="1500" dirty="0"/>
              <a:t>Medtronic</a:t>
            </a:r>
          </a:p>
          <a:p>
            <a:r>
              <a:rPr lang="en-US" sz="1500" dirty="0"/>
              <a:t>Department of Veterans Affairs</a:t>
            </a:r>
          </a:p>
          <a:p>
            <a:r>
              <a:rPr lang="en-US" sz="1500" dirty="0"/>
              <a:t>Allied Universal</a:t>
            </a:r>
          </a:p>
          <a:p>
            <a:r>
              <a:rPr lang="en-US" sz="1500" dirty="0"/>
              <a:t>UnitedHealth Group</a:t>
            </a:r>
          </a:p>
          <a:p>
            <a:r>
              <a:rPr lang="en-US" sz="1500" dirty="0"/>
              <a:t>Macy's</a:t>
            </a:r>
          </a:p>
          <a:p>
            <a:r>
              <a:rPr lang="en-US" sz="1500" dirty="0"/>
              <a:t>O'Reilly Automotive Inc</a:t>
            </a:r>
          </a:p>
          <a:p>
            <a:r>
              <a:rPr lang="en-US" sz="1500" dirty="0"/>
              <a:t>State of Connecticut</a:t>
            </a:r>
          </a:p>
          <a:p>
            <a:r>
              <a:rPr lang="en-US" sz="1500" dirty="0"/>
              <a:t>CVS Health</a:t>
            </a:r>
          </a:p>
          <a:p>
            <a:r>
              <a:rPr lang="en-US" sz="1500" dirty="0"/>
              <a:t>Avangrid</a:t>
            </a:r>
          </a:p>
          <a:p>
            <a:r>
              <a:rPr lang="en-US" sz="1500" dirty="0"/>
              <a:t>Page Taft Christies</a:t>
            </a:r>
          </a:p>
          <a:p>
            <a:r>
              <a:rPr lang="en-US" sz="1500" dirty="0"/>
              <a:t>Advance Auto Parts Incorporated</a:t>
            </a:r>
          </a:p>
          <a:p>
            <a:r>
              <a:rPr lang="en-US" sz="1500" dirty="0"/>
              <a:t>University of New Haven</a:t>
            </a:r>
          </a:p>
          <a:p>
            <a:r>
              <a:rPr lang="en-US" sz="1500" dirty="0"/>
              <a:t>Fair Haven Community Health Care</a:t>
            </a:r>
          </a:p>
          <a:p>
            <a:r>
              <a:rPr lang="en-US" sz="1500" dirty="0"/>
              <a:t>Lowe's Companies, Inc</a:t>
            </a:r>
          </a:p>
          <a:p>
            <a:r>
              <a:rPr lang="en-US" sz="1500" dirty="0"/>
              <a:t>Heritage Healthcare</a:t>
            </a:r>
          </a:p>
          <a:p>
            <a:r>
              <a:rPr lang="en-US" sz="1500" dirty="0" err="1"/>
              <a:t>Ametek</a:t>
            </a:r>
            <a:r>
              <a:rPr lang="en-US" sz="1500" dirty="0"/>
              <a:t> Incorporated</a:t>
            </a:r>
          </a:p>
          <a:p>
            <a:r>
              <a:rPr lang="en-US" sz="1500" dirty="0"/>
              <a:t>Benchmark Senior Living</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solidFill>
                  <a:schemeClr val="tx2"/>
                </a:solidFill>
              </a:rPr>
              <a:t>30</a:t>
            </a:fld>
            <a:endParaRPr lang="en-US" dirty="0">
              <a:solidFill>
                <a:schemeClr val="tx2"/>
              </a:solidFill>
            </a:endParaRPr>
          </a:p>
        </p:txBody>
      </p:sp>
    </p:spTree>
    <p:extLst>
      <p:ext uri="{BB962C8B-B14F-4D97-AF65-F5344CB8AC3E}">
        <p14:creationId xmlns:p14="http://schemas.microsoft.com/office/powerpoint/2010/main" val="2332135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10843"/>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New Haven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solidFill>
                  <a:schemeClr val="tx2"/>
                </a:solidFill>
              </a:rPr>
              <a:t>31</a:t>
            </a:fld>
            <a:endParaRPr lang="en-US" dirty="0">
              <a:solidFill>
                <a:schemeClr val="tx2"/>
              </a:solidFill>
            </a:endParaRPr>
          </a:p>
        </p:txBody>
      </p:sp>
      <p:pic>
        <p:nvPicPr>
          <p:cNvPr id="4" name="Picture 3">
            <a:extLst>
              <a:ext uri="{FF2B5EF4-FFF2-40B4-BE49-F238E27FC236}">
                <a16:creationId xmlns:a16="http://schemas.microsoft.com/office/drawing/2014/main" id="{8A69BD80-53CA-425E-9FD0-F1977AD2DAC9}"/>
              </a:ext>
            </a:extLst>
          </p:cNvPr>
          <p:cNvPicPr>
            <a:picLocks noChangeAspect="1"/>
          </p:cNvPicPr>
          <p:nvPr/>
        </p:nvPicPr>
        <p:blipFill>
          <a:blip r:embed="rId2"/>
          <a:stretch>
            <a:fillRect/>
          </a:stretch>
        </p:blipFill>
        <p:spPr>
          <a:xfrm>
            <a:off x="2286000" y="1178417"/>
            <a:ext cx="4572000" cy="5000625"/>
          </a:xfrm>
          <a:prstGeom prst="rect">
            <a:avLst/>
          </a:prstGeom>
        </p:spPr>
      </p:pic>
    </p:spTree>
    <p:extLst>
      <p:ext uri="{BB962C8B-B14F-4D97-AF65-F5344CB8AC3E}">
        <p14:creationId xmlns:p14="http://schemas.microsoft.com/office/powerpoint/2010/main" val="156298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32</a:t>
            </a:fld>
            <a:endParaRPr lang="en-US" dirty="0"/>
          </a:p>
        </p:txBody>
      </p:sp>
      <p:pic>
        <p:nvPicPr>
          <p:cNvPr id="3" name="Picture 2">
            <a:extLst>
              <a:ext uri="{FF2B5EF4-FFF2-40B4-BE49-F238E27FC236}">
                <a16:creationId xmlns:a16="http://schemas.microsoft.com/office/drawing/2014/main" id="{B1449F5C-FFED-41F3-93B1-59A90036F478}"/>
              </a:ext>
            </a:extLst>
          </p:cNvPr>
          <p:cNvPicPr>
            <a:picLocks noChangeAspect="1"/>
          </p:cNvPicPr>
          <p:nvPr/>
        </p:nvPicPr>
        <p:blipFill>
          <a:blip r:embed="rId2"/>
          <a:stretch>
            <a:fillRect/>
          </a:stretch>
        </p:blipFill>
        <p:spPr>
          <a:xfrm>
            <a:off x="2552700" y="226293"/>
            <a:ext cx="4038600" cy="6007835"/>
          </a:xfrm>
          <a:prstGeom prst="rect">
            <a:avLst/>
          </a:prstGeom>
        </p:spPr>
      </p:pic>
    </p:spTree>
    <p:extLst>
      <p:ext uri="{BB962C8B-B14F-4D97-AF65-F5344CB8AC3E}">
        <p14:creationId xmlns:p14="http://schemas.microsoft.com/office/powerpoint/2010/main" val="579992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3" y="1"/>
            <a:ext cx="7591073"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New London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33</a:t>
            </a:fld>
            <a:endParaRPr lang="en-US" dirty="0"/>
          </a:p>
        </p:txBody>
      </p:sp>
      <p:pic>
        <p:nvPicPr>
          <p:cNvPr id="4" name="Picture 3">
            <a:extLst>
              <a:ext uri="{FF2B5EF4-FFF2-40B4-BE49-F238E27FC236}">
                <a16:creationId xmlns:a16="http://schemas.microsoft.com/office/drawing/2014/main" id="{7E1F6D87-99D5-47E2-872D-A446B5458639}"/>
              </a:ext>
            </a:extLst>
          </p:cNvPr>
          <p:cNvPicPr>
            <a:picLocks noChangeAspect="1"/>
          </p:cNvPicPr>
          <p:nvPr/>
        </p:nvPicPr>
        <p:blipFill>
          <a:blip r:embed="rId2"/>
          <a:stretch>
            <a:fillRect/>
          </a:stretch>
        </p:blipFill>
        <p:spPr>
          <a:xfrm>
            <a:off x="1864030" y="1219200"/>
            <a:ext cx="5415940" cy="3578674"/>
          </a:xfrm>
          <a:prstGeom prst="rect">
            <a:avLst/>
          </a:prstGeom>
        </p:spPr>
      </p:pic>
    </p:spTree>
    <p:extLst>
      <p:ext uri="{BB962C8B-B14F-4D97-AF65-F5344CB8AC3E}">
        <p14:creationId xmlns:p14="http://schemas.microsoft.com/office/powerpoint/2010/main" val="788971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8739" y="-76200"/>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New London LMA Employers            </a:t>
            </a:r>
          </a:p>
          <a:p>
            <a:r>
              <a:rPr lang="en-US" sz="3200" dirty="0"/>
              <a:t>with the Most Job Ads</a:t>
            </a:r>
          </a:p>
        </p:txBody>
      </p:sp>
      <p:sp>
        <p:nvSpPr>
          <p:cNvPr id="14" name="Content Placeholder 2"/>
          <p:cNvSpPr txBox="1">
            <a:spLocks/>
          </p:cNvSpPr>
          <p:nvPr/>
        </p:nvSpPr>
        <p:spPr>
          <a:xfrm>
            <a:off x="685801" y="1126285"/>
            <a:ext cx="4184718" cy="38480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General Dynamics</a:t>
            </a:r>
          </a:p>
          <a:p>
            <a:r>
              <a:rPr lang="en-US" sz="1500" dirty="0"/>
              <a:t>Mohegan Sun, Inc</a:t>
            </a:r>
          </a:p>
          <a:p>
            <a:r>
              <a:rPr lang="en-US" sz="1500" dirty="0"/>
              <a:t>Pfizer</a:t>
            </a:r>
          </a:p>
          <a:p>
            <a:r>
              <a:rPr lang="en-US" sz="1500" dirty="0"/>
              <a:t>Backus Hospital</a:t>
            </a:r>
          </a:p>
          <a:p>
            <a:r>
              <a:rPr lang="en-US" sz="1500" dirty="0"/>
              <a:t>Lowe's Companies, Inc</a:t>
            </a:r>
          </a:p>
          <a:p>
            <a:r>
              <a:rPr lang="en-US" sz="1500" dirty="0"/>
              <a:t>Reliance Health Group</a:t>
            </a:r>
          </a:p>
          <a:p>
            <a:r>
              <a:rPr lang="en-US" sz="1500" dirty="0"/>
              <a:t>United States Foods</a:t>
            </a:r>
          </a:p>
          <a:p>
            <a:r>
              <a:rPr lang="en-US" sz="1500" dirty="0"/>
              <a:t>Norwich Public Schools</a:t>
            </a:r>
          </a:p>
          <a:p>
            <a:r>
              <a:rPr lang="en-US" sz="1500" dirty="0"/>
              <a:t>Hyatt</a:t>
            </a:r>
          </a:p>
          <a:p>
            <a:r>
              <a:rPr lang="en-US" sz="1500" dirty="0"/>
              <a:t>Amentum</a:t>
            </a:r>
          </a:p>
          <a:p>
            <a:r>
              <a:rPr lang="en-US" sz="1500" dirty="0"/>
              <a:t>Walgreens Boots Alliance Inc</a:t>
            </a:r>
          </a:p>
          <a:p>
            <a:r>
              <a:rPr lang="en-US" sz="1500" dirty="0" err="1"/>
              <a:t>Hersha</a:t>
            </a:r>
            <a:r>
              <a:rPr lang="en-US" sz="1500" dirty="0"/>
              <a:t> Hospitality Management </a:t>
            </a:r>
            <a:r>
              <a:rPr lang="en-US" sz="1500" dirty="0" err="1"/>
              <a:t>Lp</a:t>
            </a:r>
            <a:endParaRPr lang="en-US" sz="1500" dirty="0"/>
          </a:p>
          <a:p>
            <a:r>
              <a:rPr lang="en-US" sz="1500" dirty="0"/>
              <a:t>Big Night Entertainment Group</a:t>
            </a:r>
          </a:p>
          <a:p>
            <a:r>
              <a:rPr lang="en-US" sz="1500" dirty="0"/>
              <a:t>Nordson Corporation</a:t>
            </a:r>
          </a:p>
          <a:p>
            <a:r>
              <a:rPr lang="en-US" sz="1500" dirty="0"/>
              <a:t>Thames Valley Council For Community Action</a:t>
            </a:r>
          </a:p>
          <a:p>
            <a:r>
              <a:rPr lang="en-US" sz="1500" dirty="0"/>
              <a:t>The Spa At Norwich Inn</a:t>
            </a:r>
          </a:p>
          <a:p>
            <a:r>
              <a:rPr lang="en-US" sz="1500" dirty="0"/>
              <a:t>Page Taft Christies</a:t>
            </a:r>
          </a:p>
          <a:p>
            <a:r>
              <a:rPr lang="en-US" sz="1500" dirty="0"/>
              <a:t>Precision Castparts</a:t>
            </a:r>
          </a:p>
          <a:p>
            <a:r>
              <a:rPr lang="en-US" sz="1500" dirty="0"/>
              <a:t>Heritage Healthcare</a:t>
            </a:r>
          </a:p>
        </p:txBody>
      </p:sp>
      <p:sp>
        <p:nvSpPr>
          <p:cNvPr id="15" name="Content Placeholder 3"/>
          <p:cNvSpPr txBox="1">
            <a:spLocks/>
          </p:cNvSpPr>
          <p:nvPr/>
        </p:nvSpPr>
        <p:spPr>
          <a:xfrm>
            <a:off x="4739327" y="1126284"/>
            <a:ext cx="3947473" cy="38480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Yale-New Haven Health System</a:t>
            </a:r>
          </a:p>
          <a:p>
            <a:r>
              <a:rPr lang="en-US" sz="1500" dirty="0"/>
              <a:t>Mohegan Sun</a:t>
            </a:r>
          </a:p>
          <a:p>
            <a:r>
              <a:rPr lang="en-US" sz="1500" dirty="0"/>
              <a:t>State of Connecticut</a:t>
            </a:r>
          </a:p>
          <a:p>
            <a:r>
              <a:rPr lang="en-US" sz="1500" dirty="0"/>
              <a:t>Compass Group North America</a:t>
            </a:r>
          </a:p>
          <a:p>
            <a:r>
              <a:rPr lang="en-US" sz="1500" dirty="0"/>
              <a:t>Amazon</a:t>
            </a:r>
          </a:p>
          <a:p>
            <a:r>
              <a:rPr lang="en-US" sz="1500" dirty="0"/>
              <a:t>Groton Public Schools</a:t>
            </a:r>
          </a:p>
          <a:p>
            <a:r>
              <a:rPr lang="en-US" sz="1500" dirty="0" err="1"/>
              <a:t>Sonalysts</a:t>
            </a:r>
            <a:r>
              <a:rPr lang="en-US" sz="1500" dirty="0"/>
              <a:t> Incorporated</a:t>
            </a:r>
          </a:p>
          <a:p>
            <a:r>
              <a:rPr lang="en-US" sz="1500" dirty="0"/>
              <a:t>Advantage Sales &amp; Marketing</a:t>
            </a:r>
          </a:p>
          <a:p>
            <a:r>
              <a:rPr lang="en-US" sz="1500" dirty="0"/>
              <a:t>Allied Universal</a:t>
            </a:r>
          </a:p>
          <a:p>
            <a:r>
              <a:rPr lang="en-US" sz="1500" dirty="0"/>
              <a:t>United Community Family Services Incorporated</a:t>
            </a:r>
          </a:p>
          <a:p>
            <a:r>
              <a:rPr lang="en-US" sz="1500" dirty="0"/>
              <a:t>Commander</a:t>
            </a:r>
          </a:p>
          <a:p>
            <a:r>
              <a:rPr lang="en-US" sz="1500" dirty="0"/>
              <a:t>Bob's Discount Furniture</a:t>
            </a:r>
          </a:p>
          <a:p>
            <a:r>
              <a:rPr lang="en-US" sz="1500" dirty="0"/>
              <a:t>CVS Health</a:t>
            </a:r>
          </a:p>
          <a:p>
            <a:r>
              <a:rPr lang="en-US" sz="1500" dirty="0"/>
              <a:t>Mashantucket Pequot Gaming</a:t>
            </a:r>
          </a:p>
          <a:p>
            <a:r>
              <a:rPr lang="en-US" sz="1500" dirty="0"/>
              <a:t>Mitchell College</a:t>
            </a:r>
          </a:p>
          <a:p>
            <a:r>
              <a:rPr lang="en-US" sz="1500" dirty="0" err="1"/>
              <a:t>Masonicare</a:t>
            </a:r>
            <a:r>
              <a:rPr lang="en-US" sz="1500" dirty="0"/>
              <a:t> Corporation</a:t>
            </a:r>
          </a:p>
          <a:p>
            <a:r>
              <a:rPr lang="en-US" sz="1500" dirty="0"/>
              <a:t>Apple Rehab Uncasville</a:t>
            </a:r>
          </a:p>
          <a:p>
            <a:r>
              <a:rPr lang="en-US" sz="1500" dirty="0"/>
              <a:t>Marriott International Incorporated</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34</a:t>
            </a:fld>
            <a:endParaRPr lang="en-US" dirty="0"/>
          </a:p>
        </p:txBody>
      </p:sp>
    </p:spTree>
    <p:extLst>
      <p:ext uri="{BB962C8B-B14F-4D97-AF65-F5344CB8AC3E}">
        <p14:creationId xmlns:p14="http://schemas.microsoft.com/office/powerpoint/2010/main" val="2332135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New London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35</a:t>
            </a:fld>
            <a:endParaRPr lang="en-US" dirty="0"/>
          </a:p>
        </p:txBody>
      </p:sp>
      <p:pic>
        <p:nvPicPr>
          <p:cNvPr id="4" name="Picture 3">
            <a:extLst>
              <a:ext uri="{FF2B5EF4-FFF2-40B4-BE49-F238E27FC236}">
                <a16:creationId xmlns:a16="http://schemas.microsoft.com/office/drawing/2014/main" id="{8DCDD299-E609-43EA-B299-B86A03EA5FEF}"/>
              </a:ext>
            </a:extLst>
          </p:cNvPr>
          <p:cNvPicPr>
            <a:picLocks noChangeAspect="1"/>
          </p:cNvPicPr>
          <p:nvPr/>
        </p:nvPicPr>
        <p:blipFill>
          <a:blip r:embed="rId2"/>
          <a:stretch>
            <a:fillRect/>
          </a:stretch>
        </p:blipFill>
        <p:spPr>
          <a:xfrm>
            <a:off x="2176462" y="1143000"/>
            <a:ext cx="4791075" cy="5000625"/>
          </a:xfrm>
          <a:prstGeom prst="rect">
            <a:avLst/>
          </a:prstGeom>
        </p:spPr>
      </p:pic>
    </p:spTree>
    <p:extLst>
      <p:ext uri="{BB962C8B-B14F-4D97-AF65-F5344CB8AC3E}">
        <p14:creationId xmlns:p14="http://schemas.microsoft.com/office/powerpoint/2010/main" val="156298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36</a:t>
            </a:fld>
            <a:endParaRPr lang="en-US" dirty="0"/>
          </a:p>
        </p:txBody>
      </p:sp>
      <p:pic>
        <p:nvPicPr>
          <p:cNvPr id="4" name="Picture 3">
            <a:extLst>
              <a:ext uri="{FF2B5EF4-FFF2-40B4-BE49-F238E27FC236}">
                <a16:creationId xmlns:a16="http://schemas.microsoft.com/office/drawing/2014/main" id="{75723B9F-C068-4DCD-8D59-60D788F5386F}"/>
              </a:ext>
            </a:extLst>
          </p:cNvPr>
          <p:cNvPicPr>
            <a:picLocks noChangeAspect="1"/>
          </p:cNvPicPr>
          <p:nvPr/>
        </p:nvPicPr>
        <p:blipFill>
          <a:blip r:embed="rId2"/>
          <a:stretch>
            <a:fillRect/>
          </a:stretch>
        </p:blipFill>
        <p:spPr>
          <a:xfrm>
            <a:off x="2289792" y="381000"/>
            <a:ext cx="3826799" cy="5756188"/>
          </a:xfrm>
          <a:prstGeom prst="rect">
            <a:avLst/>
          </a:prstGeom>
        </p:spPr>
      </p:pic>
    </p:spTree>
    <p:extLst>
      <p:ext uri="{BB962C8B-B14F-4D97-AF65-F5344CB8AC3E}">
        <p14:creationId xmlns:p14="http://schemas.microsoft.com/office/powerpoint/2010/main" val="3763166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6" y="2"/>
            <a:ext cx="7591073"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Danbury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37</a:t>
            </a:fld>
            <a:endParaRPr lang="en-US" dirty="0"/>
          </a:p>
        </p:txBody>
      </p:sp>
      <p:pic>
        <p:nvPicPr>
          <p:cNvPr id="4" name="Picture 3">
            <a:extLst>
              <a:ext uri="{FF2B5EF4-FFF2-40B4-BE49-F238E27FC236}">
                <a16:creationId xmlns:a16="http://schemas.microsoft.com/office/drawing/2014/main" id="{353DE0C3-B193-4902-A636-12CD99A63F9A}"/>
              </a:ext>
            </a:extLst>
          </p:cNvPr>
          <p:cNvPicPr>
            <a:picLocks noChangeAspect="1"/>
          </p:cNvPicPr>
          <p:nvPr/>
        </p:nvPicPr>
        <p:blipFill>
          <a:blip r:embed="rId2"/>
          <a:stretch>
            <a:fillRect/>
          </a:stretch>
        </p:blipFill>
        <p:spPr>
          <a:xfrm>
            <a:off x="3283815" y="1600200"/>
            <a:ext cx="2576370" cy="3098380"/>
          </a:xfrm>
          <a:prstGeom prst="rect">
            <a:avLst/>
          </a:prstGeom>
        </p:spPr>
      </p:pic>
    </p:spTree>
    <p:extLst>
      <p:ext uri="{BB962C8B-B14F-4D97-AF65-F5344CB8AC3E}">
        <p14:creationId xmlns:p14="http://schemas.microsoft.com/office/powerpoint/2010/main" val="2976291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Danbury LMA Employers            </a:t>
            </a:r>
          </a:p>
          <a:p>
            <a:r>
              <a:rPr lang="en-US" sz="3200" dirty="0"/>
              <a:t>with the Most Job Ads</a:t>
            </a:r>
          </a:p>
        </p:txBody>
      </p:sp>
      <p:sp>
        <p:nvSpPr>
          <p:cNvPr id="14" name="Content Placeholder 2"/>
          <p:cNvSpPr txBox="1">
            <a:spLocks/>
          </p:cNvSpPr>
          <p:nvPr/>
        </p:nvSpPr>
        <p:spPr>
          <a:xfrm>
            <a:off x="891819" y="1143000"/>
            <a:ext cx="3657600" cy="5143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err="1"/>
              <a:t>Nuvance</a:t>
            </a:r>
            <a:r>
              <a:rPr lang="en-US" sz="1500" dirty="0"/>
              <a:t> Health</a:t>
            </a:r>
          </a:p>
          <a:p>
            <a:r>
              <a:rPr lang="en-US" sz="1500" dirty="0"/>
              <a:t>Charter Communications</a:t>
            </a:r>
          </a:p>
          <a:p>
            <a:r>
              <a:rPr lang="en-US" sz="1500" dirty="0"/>
              <a:t>Ethan Allen</a:t>
            </a:r>
          </a:p>
          <a:p>
            <a:r>
              <a:rPr lang="en-US" sz="1500" dirty="0"/>
              <a:t>Maplewood At Stony Hill </a:t>
            </a:r>
            <a:r>
              <a:rPr lang="en-US" sz="1500" dirty="0" err="1"/>
              <a:t>Llc</a:t>
            </a:r>
            <a:endParaRPr lang="en-US" sz="1500" dirty="0"/>
          </a:p>
          <a:p>
            <a:r>
              <a:rPr lang="en-US" sz="1500" dirty="0"/>
              <a:t>Genesis Healthcare Corporation</a:t>
            </a:r>
          </a:p>
          <a:p>
            <a:r>
              <a:rPr lang="en-US" sz="1500" dirty="0"/>
              <a:t>Benchmark Senior Living</a:t>
            </a:r>
          </a:p>
          <a:p>
            <a:r>
              <a:rPr lang="en-US" sz="1500" dirty="0"/>
              <a:t>Advanced Specialty Care</a:t>
            </a:r>
          </a:p>
          <a:p>
            <a:r>
              <a:rPr lang="en-US" sz="1500" dirty="0" err="1"/>
              <a:t>Mannkind</a:t>
            </a:r>
            <a:r>
              <a:rPr lang="en-US" sz="1500" dirty="0"/>
              <a:t> Corporation</a:t>
            </a:r>
          </a:p>
          <a:p>
            <a:r>
              <a:rPr lang="en-US" sz="1500" dirty="0"/>
              <a:t>Floor Decor</a:t>
            </a:r>
          </a:p>
          <a:p>
            <a:r>
              <a:rPr lang="en-US" sz="1500" dirty="0"/>
              <a:t>State Farm Insurance Companies</a:t>
            </a:r>
          </a:p>
          <a:p>
            <a:r>
              <a:rPr lang="en-US" sz="1500" dirty="0"/>
              <a:t>Macy's</a:t>
            </a:r>
          </a:p>
          <a:p>
            <a:r>
              <a:rPr lang="en-US" sz="1500" dirty="0"/>
              <a:t>Newtown Savings Bank</a:t>
            </a:r>
          </a:p>
          <a:p>
            <a:r>
              <a:rPr lang="en-US" sz="1500" dirty="0"/>
              <a:t>Starbucks Coffee Company</a:t>
            </a:r>
          </a:p>
          <a:p>
            <a:r>
              <a:rPr lang="en-US" sz="1500" dirty="0"/>
              <a:t>BJ's Wholesale Club, Inc.</a:t>
            </a:r>
          </a:p>
          <a:p>
            <a:r>
              <a:rPr lang="en-US" sz="1500" dirty="0"/>
              <a:t>Maplewood Senior Living</a:t>
            </a:r>
          </a:p>
          <a:p>
            <a:r>
              <a:rPr lang="en-US" sz="1500" dirty="0"/>
              <a:t>Boston Market</a:t>
            </a:r>
          </a:p>
          <a:p>
            <a:r>
              <a:rPr lang="en-US" sz="1500" dirty="0"/>
              <a:t>Compass Group North America</a:t>
            </a:r>
          </a:p>
          <a:p>
            <a:r>
              <a:rPr lang="en-US" sz="1500" dirty="0"/>
              <a:t>Closets By Design Incorporated</a:t>
            </a:r>
          </a:p>
        </p:txBody>
      </p:sp>
      <p:sp>
        <p:nvSpPr>
          <p:cNvPr id="15" name="Content Placeholder 3"/>
          <p:cNvSpPr txBox="1">
            <a:spLocks/>
          </p:cNvSpPr>
          <p:nvPr/>
        </p:nvSpPr>
        <p:spPr>
          <a:xfrm>
            <a:off x="4572004" y="1143000"/>
            <a:ext cx="3886196" cy="521335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Western Connecticut Health Network</a:t>
            </a:r>
          </a:p>
          <a:p>
            <a:r>
              <a:rPr lang="en-US" sz="1500" dirty="0"/>
              <a:t>Petco</a:t>
            </a:r>
          </a:p>
          <a:p>
            <a:r>
              <a:rPr lang="en-US" sz="1500" dirty="0"/>
              <a:t>Danbury Public Schools</a:t>
            </a:r>
          </a:p>
          <a:p>
            <a:r>
              <a:rPr lang="en-US" sz="1500" dirty="0"/>
              <a:t>UnitedHealth Group</a:t>
            </a:r>
          </a:p>
          <a:p>
            <a:r>
              <a:rPr lang="en-US" sz="1500" dirty="0"/>
              <a:t>Realogy Franchise Group LLC</a:t>
            </a:r>
          </a:p>
          <a:p>
            <a:r>
              <a:rPr lang="en-US" sz="1500" dirty="0"/>
              <a:t>Allied Universal</a:t>
            </a:r>
          </a:p>
          <a:p>
            <a:r>
              <a:rPr lang="en-US" sz="1500" dirty="0"/>
              <a:t>Whole Foods Market, Inc.</a:t>
            </a:r>
          </a:p>
          <a:p>
            <a:r>
              <a:rPr lang="en-US" sz="1500" dirty="0"/>
              <a:t>Belimo</a:t>
            </a:r>
          </a:p>
          <a:p>
            <a:r>
              <a:rPr lang="en-US" sz="1500" dirty="0"/>
              <a:t>Quest Diagnostics Incorporated</a:t>
            </a:r>
          </a:p>
          <a:p>
            <a:r>
              <a:rPr lang="en-US" sz="1500" dirty="0"/>
              <a:t>Lowe's Companies, Inc</a:t>
            </a:r>
          </a:p>
          <a:p>
            <a:r>
              <a:rPr lang="en-US" sz="1500" dirty="0"/>
              <a:t>Newtown Public School District</a:t>
            </a:r>
          </a:p>
          <a:p>
            <a:r>
              <a:rPr lang="en-US" sz="1500" dirty="0"/>
              <a:t>Western Connecticut Healthcare</a:t>
            </a:r>
          </a:p>
          <a:p>
            <a:r>
              <a:rPr lang="en-US" sz="1500" dirty="0"/>
              <a:t>CVS Health</a:t>
            </a:r>
          </a:p>
          <a:p>
            <a:r>
              <a:rPr lang="en-US" sz="1500" dirty="0"/>
              <a:t>Stew </a:t>
            </a:r>
            <a:r>
              <a:rPr lang="en-US" sz="1500" dirty="0" err="1"/>
              <a:t>Leonards</a:t>
            </a:r>
            <a:endParaRPr lang="en-US" sz="1500" dirty="0"/>
          </a:p>
          <a:p>
            <a:r>
              <a:rPr lang="en-US" sz="1500" dirty="0"/>
              <a:t>Advantage Sales &amp; Marketing</a:t>
            </a:r>
          </a:p>
          <a:p>
            <a:r>
              <a:rPr lang="en-US" sz="1500" dirty="0" err="1"/>
              <a:t>Entegris</a:t>
            </a:r>
            <a:r>
              <a:rPr lang="en-US" sz="1500" dirty="0"/>
              <a:t> Incorporated</a:t>
            </a:r>
          </a:p>
          <a:p>
            <a:r>
              <a:rPr lang="en-US" sz="1500" dirty="0"/>
              <a:t>Advance Auto Parts Incorporated</a:t>
            </a:r>
          </a:p>
          <a:p>
            <a:r>
              <a:rPr lang="en-US" sz="1500" dirty="0"/>
              <a:t>Praxair</a:t>
            </a:r>
          </a:p>
          <a:p>
            <a:r>
              <a:rPr lang="en-US" sz="1500" dirty="0"/>
              <a:t>New Milford Public Schools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38</a:t>
            </a:fld>
            <a:endParaRPr lang="en-US" dirty="0"/>
          </a:p>
        </p:txBody>
      </p:sp>
    </p:spTree>
    <p:extLst>
      <p:ext uri="{BB962C8B-B14F-4D97-AF65-F5344CB8AC3E}">
        <p14:creationId xmlns:p14="http://schemas.microsoft.com/office/powerpoint/2010/main" val="3054105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5" y="-135685"/>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Danbury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39</a:t>
            </a:fld>
            <a:endParaRPr lang="en-US" dirty="0"/>
          </a:p>
        </p:txBody>
      </p:sp>
      <p:pic>
        <p:nvPicPr>
          <p:cNvPr id="3" name="Picture 2">
            <a:extLst>
              <a:ext uri="{FF2B5EF4-FFF2-40B4-BE49-F238E27FC236}">
                <a16:creationId xmlns:a16="http://schemas.microsoft.com/office/drawing/2014/main" id="{86A99DAC-F6C5-451E-8A5C-54E3FA284F5E}"/>
              </a:ext>
            </a:extLst>
          </p:cNvPr>
          <p:cNvPicPr>
            <a:picLocks noChangeAspect="1"/>
          </p:cNvPicPr>
          <p:nvPr/>
        </p:nvPicPr>
        <p:blipFill>
          <a:blip r:embed="rId2"/>
          <a:stretch>
            <a:fillRect/>
          </a:stretch>
        </p:blipFill>
        <p:spPr>
          <a:xfrm>
            <a:off x="2285997" y="1136652"/>
            <a:ext cx="4572000" cy="5000625"/>
          </a:xfrm>
          <a:prstGeom prst="rect">
            <a:avLst/>
          </a:prstGeom>
        </p:spPr>
      </p:pic>
    </p:spTree>
    <p:extLst>
      <p:ext uri="{BB962C8B-B14F-4D97-AF65-F5344CB8AC3E}">
        <p14:creationId xmlns:p14="http://schemas.microsoft.com/office/powerpoint/2010/main" val="411563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549" y="24501"/>
            <a:ext cx="8223251" cy="954107"/>
          </a:xfrm>
          <a:prstGeom prst="rect">
            <a:avLst/>
          </a:prstGeom>
        </p:spPr>
        <p:txBody>
          <a:bodyPr wrap="square">
            <a:spAutoFit/>
          </a:bodyPr>
          <a:lstStyle/>
          <a:p>
            <a:pPr algn="ctr"/>
            <a:r>
              <a:rPr lang="en-US" sz="2800" dirty="0"/>
              <a:t>Statewide Weekly New Job Ads </a:t>
            </a:r>
            <a:br>
              <a:rPr lang="en-US" sz="2800" dirty="0"/>
            </a:br>
            <a:endParaRPr lang="en-US" sz="28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4</a:t>
            </a:fld>
            <a:endParaRPr lang="en-US" dirty="0"/>
          </a:p>
        </p:txBody>
      </p:sp>
      <p:sp>
        <p:nvSpPr>
          <p:cNvPr id="5" name="TextBox 4">
            <a:extLst>
              <a:ext uri="{FF2B5EF4-FFF2-40B4-BE49-F238E27FC236}">
                <a16:creationId xmlns:a16="http://schemas.microsoft.com/office/drawing/2014/main" id="{2AD166C1-0F9E-4FD6-9B5A-72EEEAFF7D54}"/>
              </a:ext>
            </a:extLst>
          </p:cNvPr>
          <p:cNvSpPr txBox="1"/>
          <p:nvPr/>
        </p:nvSpPr>
        <p:spPr>
          <a:xfrm>
            <a:off x="1219200" y="933629"/>
            <a:ext cx="6972218" cy="369332"/>
          </a:xfrm>
          <a:prstGeom prst="rect">
            <a:avLst/>
          </a:prstGeom>
          <a:noFill/>
        </p:spPr>
        <p:txBody>
          <a:bodyPr wrap="square" rtlCol="0">
            <a:spAutoFit/>
          </a:bodyPr>
          <a:lstStyle/>
          <a:p>
            <a:r>
              <a:rPr lang="en-US" dirty="0"/>
              <a:t>Weekly New job postings were 5,935 during the week ending 8/14/21.</a:t>
            </a:r>
          </a:p>
        </p:txBody>
      </p:sp>
      <p:graphicFrame>
        <p:nvGraphicFramePr>
          <p:cNvPr id="9" name="Chart 8">
            <a:extLst>
              <a:ext uri="{FF2B5EF4-FFF2-40B4-BE49-F238E27FC236}">
                <a16:creationId xmlns:a16="http://schemas.microsoft.com/office/drawing/2014/main" id="{08E57C2C-565B-4680-A959-08226B705680}"/>
              </a:ext>
            </a:extLst>
          </p:cNvPr>
          <p:cNvGraphicFramePr/>
          <p:nvPr>
            <p:extLst>
              <p:ext uri="{D42A27DB-BD31-4B8C-83A1-F6EECF244321}">
                <p14:modId xmlns:p14="http://schemas.microsoft.com/office/powerpoint/2010/main" val="385639545"/>
              </p:ext>
            </p:extLst>
          </p:nvPr>
        </p:nvGraphicFramePr>
        <p:xfrm>
          <a:off x="463549" y="1447800"/>
          <a:ext cx="8223251" cy="4114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6258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40</a:t>
            </a:fld>
            <a:endParaRPr lang="en-US" dirty="0"/>
          </a:p>
        </p:txBody>
      </p:sp>
      <p:pic>
        <p:nvPicPr>
          <p:cNvPr id="4" name="Picture 3">
            <a:extLst>
              <a:ext uri="{FF2B5EF4-FFF2-40B4-BE49-F238E27FC236}">
                <a16:creationId xmlns:a16="http://schemas.microsoft.com/office/drawing/2014/main" id="{37E3861A-F39D-4C61-A97E-B75EAA7B056B}"/>
              </a:ext>
            </a:extLst>
          </p:cNvPr>
          <p:cNvPicPr>
            <a:picLocks noChangeAspect="1"/>
          </p:cNvPicPr>
          <p:nvPr/>
        </p:nvPicPr>
        <p:blipFill>
          <a:blip r:embed="rId2"/>
          <a:stretch>
            <a:fillRect/>
          </a:stretch>
        </p:blipFill>
        <p:spPr>
          <a:xfrm>
            <a:off x="2498065" y="248555"/>
            <a:ext cx="4147870" cy="5925529"/>
          </a:xfrm>
          <a:prstGeom prst="rect">
            <a:avLst/>
          </a:prstGeom>
        </p:spPr>
      </p:pic>
    </p:spTree>
    <p:extLst>
      <p:ext uri="{BB962C8B-B14F-4D97-AF65-F5344CB8AC3E}">
        <p14:creationId xmlns:p14="http://schemas.microsoft.com/office/powerpoint/2010/main" val="2302668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192" y="6312824"/>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Waterbury LMA Employers            </a:t>
            </a:r>
          </a:p>
          <a:p>
            <a:r>
              <a:rPr lang="en-US" sz="3200" dirty="0"/>
              <a:t>with the Most Job Ads</a:t>
            </a:r>
          </a:p>
        </p:txBody>
      </p:sp>
      <p:sp>
        <p:nvSpPr>
          <p:cNvPr id="14" name="Content Placeholder 2"/>
          <p:cNvSpPr txBox="1">
            <a:spLocks/>
          </p:cNvSpPr>
          <p:nvPr/>
        </p:nvSpPr>
        <p:spPr>
          <a:xfrm>
            <a:off x="1219200" y="1132946"/>
            <a:ext cx="3657599" cy="36027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Waterbury Hospital</a:t>
            </a:r>
          </a:p>
          <a:p>
            <a:r>
              <a:rPr lang="en-US" sz="1500" dirty="0"/>
              <a:t>Mercy Medical Center Clinton</a:t>
            </a:r>
          </a:p>
          <a:p>
            <a:r>
              <a:rPr lang="en-US" sz="1500" dirty="0"/>
              <a:t>Post University</a:t>
            </a:r>
          </a:p>
          <a:p>
            <a:r>
              <a:rPr lang="en-US" sz="1500" dirty="0"/>
              <a:t>Restaurant Depot</a:t>
            </a:r>
          </a:p>
          <a:p>
            <a:r>
              <a:rPr lang="en-US" sz="1500" dirty="0"/>
              <a:t>Advance Auto Parts Incorporated</a:t>
            </a:r>
          </a:p>
          <a:p>
            <a:r>
              <a:rPr lang="en-US" sz="1500" dirty="0" err="1"/>
              <a:t>Ametek</a:t>
            </a:r>
            <a:r>
              <a:rPr lang="en-US" sz="1500" dirty="0"/>
              <a:t> Incorporated</a:t>
            </a:r>
          </a:p>
          <a:p>
            <a:r>
              <a:rPr lang="en-US" sz="1500" dirty="0"/>
              <a:t>New Morning Market</a:t>
            </a:r>
          </a:p>
          <a:p>
            <a:r>
              <a:rPr lang="en-US" sz="1500" dirty="0"/>
              <a:t>Seasons Hospice &amp; Palliative Care</a:t>
            </a:r>
          </a:p>
          <a:p>
            <a:r>
              <a:rPr lang="en-US" sz="1500" dirty="0"/>
              <a:t>Petco</a:t>
            </a:r>
          </a:p>
          <a:p>
            <a:r>
              <a:rPr lang="en-US" sz="1500" dirty="0"/>
              <a:t>Westover School</a:t>
            </a:r>
          </a:p>
          <a:p>
            <a:r>
              <a:rPr lang="en-US" sz="1500" dirty="0"/>
              <a:t>Aya Healthcare</a:t>
            </a:r>
          </a:p>
          <a:p>
            <a:r>
              <a:rPr lang="en-US" sz="1500" dirty="0"/>
              <a:t>Ryder System Incorporated</a:t>
            </a:r>
          </a:p>
          <a:p>
            <a:r>
              <a:rPr lang="en-US" sz="1500" dirty="0"/>
              <a:t>North West Region</a:t>
            </a:r>
          </a:p>
          <a:p>
            <a:r>
              <a:rPr lang="en-US" sz="1500" dirty="0"/>
              <a:t>Compass Group North America</a:t>
            </a:r>
          </a:p>
          <a:p>
            <a:r>
              <a:rPr lang="en-US" sz="1500" dirty="0"/>
              <a:t>Vitas Healthcare Corporation</a:t>
            </a:r>
          </a:p>
          <a:p>
            <a:r>
              <a:rPr lang="en-US" sz="1500" dirty="0"/>
              <a:t>State of Connecticut</a:t>
            </a:r>
          </a:p>
          <a:p>
            <a:r>
              <a:rPr lang="en-US" sz="1500" dirty="0"/>
              <a:t>Wheeler Clinic</a:t>
            </a:r>
          </a:p>
          <a:p>
            <a:r>
              <a:rPr lang="en-US" sz="1500" dirty="0"/>
              <a:t>United Parcel Service Incorporated</a:t>
            </a:r>
          </a:p>
        </p:txBody>
      </p:sp>
      <p:sp>
        <p:nvSpPr>
          <p:cNvPr id="15" name="Content Placeholder 3"/>
          <p:cNvSpPr txBox="1">
            <a:spLocks/>
          </p:cNvSpPr>
          <p:nvPr/>
        </p:nvSpPr>
        <p:spPr>
          <a:xfrm>
            <a:off x="4572000" y="1136471"/>
            <a:ext cx="3657599" cy="35956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Trinity Health Of New England</a:t>
            </a:r>
          </a:p>
          <a:p>
            <a:r>
              <a:rPr lang="en-US" sz="1500" dirty="0"/>
              <a:t>Naugatuck Public Schools</a:t>
            </a:r>
          </a:p>
          <a:p>
            <a:r>
              <a:rPr lang="en-US" sz="1500" dirty="0"/>
              <a:t>Advantage Sales &amp; Marketing</a:t>
            </a:r>
          </a:p>
          <a:p>
            <a:r>
              <a:rPr lang="en-US" sz="1500" dirty="0"/>
              <a:t>Genesis Healthcare Corporation</a:t>
            </a:r>
          </a:p>
          <a:p>
            <a:r>
              <a:rPr lang="en-US" sz="1500" dirty="0"/>
              <a:t>O'Reilly Automotive Inc</a:t>
            </a:r>
          </a:p>
          <a:p>
            <a:r>
              <a:rPr lang="en-US" sz="1500" dirty="0"/>
              <a:t>BJ's Wholesale Club, Inc.</a:t>
            </a:r>
          </a:p>
          <a:p>
            <a:r>
              <a:rPr lang="en-US" sz="1500" dirty="0"/>
              <a:t>Pep Boys</a:t>
            </a:r>
          </a:p>
          <a:p>
            <a:r>
              <a:rPr lang="en-US" sz="1500" dirty="0"/>
              <a:t>Domino's Pizza</a:t>
            </a:r>
          </a:p>
          <a:p>
            <a:r>
              <a:rPr lang="en-US" sz="1500" dirty="0"/>
              <a:t>Apple Rehab Watertown</a:t>
            </a:r>
          </a:p>
          <a:p>
            <a:r>
              <a:rPr lang="en-US" sz="1500" dirty="0"/>
              <a:t>UnitedHealth Group</a:t>
            </a:r>
          </a:p>
          <a:p>
            <a:r>
              <a:rPr lang="en-US" sz="1500" dirty="0"/>
              <a:t>Porter Chester Institute</a:t>
            </a:r>
          </a:p>
          <a:p>
            <a:r>
              <a:rPr lang="en-US" sz="1500" dirty="0"/>
              <a:t>ShopRite / Wakefern</a:t>
            </a:r>
          </a:p>
          <a:p>
            <a:r>
              <a:rPr lang="en-US" sz="1500" dirty="0"/>
              <a:t>State Farm Insurance Companies</a:t>
            </a:r>
          </a:p>
          <a:p>
            <a:r>
              <a:rPr lang="en-US" sz="1500" dirty="0"/>
              <a:t>CVS Health</a:t>
            </a:r>
          </a:p>
          <a:p>
            <a:r>
              <a:rPr lang="en-US" sz="1500" dirty="0" err="1"/>
              <a:t>Regalcare</a:t>
            </a:r>
            <a:r>
              <a:rPr lang="en-US" sz="1500" dirty="0"/>
              <a:t> At Waterbury</a:t>
            </a:r>
          </a:p>
          <a:p>
            <a:r>
              <a:rPr lang="en-US" sz="1500" dirty="0"/>
              <a:t>Walgreens Boots Alliance Inc</a:t>
            </a:r>
          </a:p>
          <a:p>
            <a:r>
              <a:rPr lang="en-US" sz="1500" dirty="0"/>
              <a:t>Wolcott Public Schools</a:t>
            </a:r>
          </a:p>
          <a:p>
            <a:r>
              <a:rPr lang="en-US" sz="1500" dirty="0"/>
              <a:t>Marriott International Incorporated</a:t>
            </a:r>
          </a:p>
          <a:p>
            <a:r>
              <a:rPr lang="en-US" sz="1500" dirty="0"/>
              <a:t>Texas Roadhouse Incorporated</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41</a:t>
            </a:fld>
            <a:endParaRPr lang="en-US" dirty="0"/>
          </a:p>
        </p:txBody>
      </p:sp>
    </p:spTree>
    <p:extLst>
      <p:ext uri="{BB962C8B-B14F-4D97-AF65-F5344CB8AC3E}">
        <p14:creationId xmlns:p14="http://schemas.microsoft.com/office/powerpoint/2010/main" val="3728423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6" y="2"/>
            <a:ext cx="7591073"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Waterbury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42</a:t>
            </a:fld>
            <a:endParaRPr lang="en-US" dirty="0"/>
          </a:p>
        </p:txBody>
      </p:sp>
      <p:pic>
        <p:nvPicPr>
          <p:cNvPr id="4" name="Picture 3">
            <a:extLst>
              <a:ext uri="{FF2B5EF4-FFF2-40B4-BE49-F238E27FC236}">
                <a16:creationId xmlns:a16="http://schemas.microsoft.com/office/drawing/2014/main" id="{3D344BE3-FA6B-4676-B562-654FE961A186}"/>
              </a:ext>
            </a:extLst>
          </p:cNvPr>
          <p:cNvPicPr>
            <a:picLocks noChangeAspect="1"/>
          </p:cNvPicPr>
          <p:nvPr/>
        </p:nvPicPr>
        <p:blipFill>
          <a:blip r:embed="rId2"/>
          <a:stretch>
            <a:fillRect/>
          </a:stretch>
        </p:blipFill>
        <p:spPr>
          <a:xfrm>
            <a:off x="3019432" y="1524000"/>
            <a:ext cx="2367519" cy="3241435"/>
          </a:xfrm>
          <a:prstGeom prst="rect">
            <a:avLst/>
          </a:prstGeom>
        </p:spPr>
      </p:pic>
    </p:spTree>
    <p:extLst>
      <p:ext uri="{BB962C8B-B14F-4D97-AF65-F5344CB8AC3E}">
        <p14:creationId xmlns:p14="http://schemas.microsoft.com/office/powerpoint/2010/main" val="3051462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1"/>
            <a:ext cx="696524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Waterbury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43</a:t>
            </a:fld>
            <a:endParaRPr lang="en-US" dirty="0"/>
          </a:p>
        </p:txBody>
      </p:sp>
      <p:pic>
        <p:nvPicPr>
          <p:cNvPr id="4" name="Picture 3">
            <a:extLst>
              <a:ext uri="{FF2B5EF4-FFF2-40B4-BE49-F238E27FC236}">
                <a16:creationId xmlns:a16="http://schemas.microsoft.com/office/drawing/2014/main" id="{E11CAE8D-A031-435E-A320-F3C583ECD3C4}"/>
              </a:ext>
            </a:extLst>
          </p:cNvPr>
          <p:cNvPicPr>
            <a:picLocks noChangeAspect="1"/>
          </p:cNvPicPr>
          <p:nvPr/>
        </p:nvPicPr>
        <p:blipFill>
          <a:blip r:embed="rId2"/>
          <a:stretch>
            <a:fillRect/>
          </a:stretch>
        </p:blipFill>
        <p:spPr>
          <a:xfrm>
            <a:off x="2286000" y="1143001"/>
            <a:ext cx="4572000" cy="5000625"/>
          </a:xfrm>
          <a:prstGeom prst="rect">
            <a:avLst/>
          </a:prstGeom>
        </p:spPr>
      </p:pic>
    </p:spTree>
    <p:extLst>
      <p:ext uri="{BB962C8B-B14F-4D97-AF65-F5344CB8AC3E}">
        <p14:creationId xmlns:p14="http://schemas.microsoft.com/office/powerpoint/2010/main" val="1595017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44</a:t>
            </a:fld>
            <a:endParaRPr lang="en-US" dirty="0"/>
          </a:p>
        </p:txBody>
      </p:sp>
      <p:pic>
        <p:nvPicPr>
          <p:cNvPr id="3" name="Picture 2">
            <a:extLst>
              <a:ext uri="{FF2B5EF4-FFF2-40B4-BE49-F238E27FC236}">
                <a16:creationId xmlns:a16="http://schemas.microsoft.com/office/drawing/2014/main" id="{91D68E00-C4DC-495D-B4E6-785938A73FD1}"/>
              </a:ext>
            </a:extLst>
          </p:cNvPr>
          <p:cNvPicPr>
            <a:picLocks noChangeAspect="1"/>
          </p:cNvPicPr>
          <p:nvPr/>
        </p:nvPicPr>
        <p:blipFill>
          <a:blip r:embed="rId2"/>
          <a:stretch>
            <a:fillRect/>
          </a:stretch>
        </p:blipFill>
        <p:spPr>
          <a:xfrm>
            <a:off x="2411730" y="246857"/>
            <a:ext cx="4320540" cy="5943600"/>
          </a:xfrm>
          <a:prstGeom prst="rect">
            <a:avLst/>
          </a:prstGeom>
        </p:spPr>
      </p:pic>
    </p:spTree>
    <p:extLst>
      <p:ext uri="{BB962C8B-B14F-4D97-AF65-F5344CB8AC3E}">
        <p14:creationId xmlns:p14="http://schemas.microsoft.com/office/powerpoint/2010/main" val="3276517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6" y="2"/>
            <a:ext cx="7591073"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Torrington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45</a:t>
            </a:fld>
            <a:endParaRPr lang="en-US" dirty="0"/>
          </a:p>
        </p:txBody>
      </p:sp>
      <p:pic>
        <p:nvPicPr>
          <p:cNvPr id="3" name="Picture 2">
            <a:extLst>
              <a:ext uri="{FF2B5EF4-FFF2-40B4-BE49-F238E27FC236}">
                <a16:creationId xmlns:a16="http://schemas.microsoft.com/office/drawing/2014/main" id="{4B8C635E-A734-49DC-B387-E5A0ED3DFEAB}"/>
              </a:ext>
            </a:extLst>
          </p:cNvPr>
          <p:cNvPicPr>
            <a:picLocks noChangeAspect="1"/>
          </p:cNvPicPr>
          <p:nvPr/>
        </p:nvPicPr>
        <p:blipFill>
          <a:blip r:embed="rId2"/>
          <a:stretch>
            <a:fillRect/>
          </a:stretch>
        </p:blipFill>
        <p:spPr>
          <a:xfrm>
            <a:off x="3467100" y="1241511"/>
            <a:ext cx="2209799" cy="4531487"/>
          </a:xfrm>
          <a:prstGeom prst="rect">
            <a:avLst/>
          </a:prstGeom>
        </p:spPr>
      </p:pic>
    </p:spTree>
    <p:extLst>
      <p:ext uri="{BB962C8B-B14F-4D97-AF65-F5344CB8AC3E}">
        <p14:creationId xmlns:p14="http://schemas.microsoft.com/office/powerpoint/2010/main" val="3494422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612776" y="2"/>
            <a:ext cx="7918451"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Torrington LMA Employers            </a:t>
            </a:r>
          </a:p>
          <a:p>
            <a:r>
              <a:rPr lang="en-US" sz="3200" dirty="0"/>
              <a:t>with the Most Job Ads</a:t>
            </a:r>
          </a:p>
        </p:txBody>
      </p:sp>
      <p:sp>
        <p:nvSpPr>
          <p:cNvPr id="14" name="Content Placeholder 2"/>
          <p:cNvSpPr txBox="1">
            <a:spLocks/>
          </p:cNvSpPr>
          <p:nvPr/>
        </p:nvSpPr>
        <p:spPr>
          <a:xfrm>
            <a:off x="889704" y="1093185"/>
            <a:ext cx="3682296" cy="452165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Hartford Healthcare</a:t>
            </a:r>
          </a:p>
          <a:p>
            <a:r>
              <a:rPr lang="en-US" sz="1500" dirty="0"/>
              <a:t>Torrington Public Schools</a:t>
            </a:r>
          </a:p>
          <a:p>
            <a:r>
              <a:rPr lang="en-US" sz="1500" dirty="0"/>
              <a:t>Mayflower Inn &amp; Spa</a:t>
            </a:r>
          </a:p>
          <a:p>
            <a:r>
              <a:rPr lang="en-US" sz="1500" dirty="0"/>
              <a:t>Devereux Advanced Behavioral Health</a:t>
            </a:r>
          </a:p>
          <a:p>
            <a:r>
              <a:rPr lang="en-US" sz="1500" dirty="0"/>
              <a:t>The Hotchkiss School</a:t>
            </a:r>
          </a:p>
          <a:p>
            <a:r>
              <a:rPr lang="en-US" sz="1500" dirty="0"/>
              <a:t>Wolcott Hall</a:t>
            </a:r>
          </a:p>
          <a:p>
            <a:r>
              <a:rPr lang="en-US" sz="1500" dirty="0"/>
              <a:t>Lowe's Companies, Inc</a:t>
            </a:r>
          </a:p>
          <a:p>
            <a:r>
              <a:rPr lang="en-US" sz="1500" dirty="0"/>
              <a:t>Paws &amp; Claws Pet Sitting And Dog Walking Services</a:t>
            </a:r>
          </a:p>
          <a:p>
            <a:r>
              <a:rPr lang="en-US" sz="1500" dirty="0"/>
              <a:t>Compass Group North America</a:t>
            </a:r>
          </a:p>
          <a:p>
            <a:r>
              <a:rPr lang="en-US" sz="1500" dirty="0"/>
              <a:t>Kent School Corporation</a:t>
            </a:r>
          </a:p>
          <a:p>
            <a:r>
              <a:rPr lang="en-US" sz="1500" dirty="0"/>
              <a:t>Alternative Employment Incorporated</a:t>
            </a:r>
          </a:p>
          <a:p>
            <a:r>
              <a:rPr lang="en-US" sz="1500" dirty="0"/>
              <a:t>State of Connecticut</a:t>
            </a:r>
          </a:p>
          <a:p>
            <a:r>
              <a:rPr lang="en-US" sz="1500" dirty="0"/>
              <a:t>Twenty2 Wallpaper</a:t>
            </a:r>
          </a:p>
          <a:p>
            <a:r>
              <a:rPr lang="en-US" sz="1500" dirty="0"/>
              <a:t>City Torrington</a:t>
            </a:r>
          </a:p>
          <a:p>
            <a:r>
              <a:rPr lang="en-US" sz="1500" dirty="0"/>
              <a:t>Hubbell Incorporated</a:t>
            </a:r>
          </a:p>
          <a:p>
            <a:r>
              <a:rPr lang="en-US" sz="1500" dirty="0"/>
              <a:t>Aspen Dental</a:t>
            </a:r>
          </a:p>
          <a:p>
            <a:r>
              <a:rPr lang="en-US" sz="1500" dirty="0"/>
              <a:t>Ed Herrington's Inc</a:t>
            </a:r>
          </a:p>
          <a:p>
            <a:r>
              <a:rPr lang="en-US" sz="1500" dirty="0"/>
              <a:t>The Arc Of Litchfield County, Inc</a:t>
            </a:r>
          </a:p>
        </p:txBody>
      </p:sp>
      <p:sp>
        <p:nvSpPr>
          <p:cNvPr id="15" name="Content Placeholder 3"/>
          <p:cNvSpPr txBox="1">
            <a:spLocks/>
          </p:cNvSpPr>
          <p:nvPr/>
        </p:nvSpPr>
        <p:spPr>
          <a:xfrm>
            <a:off x="4555157" y="1093185"/>
            <a:ext cx="3976067" cy="46030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err="1"/>
              <a:t>Dymax</a:t>
            </a:r>
            <a:r>
              <a:rPr lang="en-US" sz="1500" dirty="0"/>
              <a:t> Corporation</a:t>
            </a:r>
          </a:p>
          <a:p>
            <a:r>
              <a:rPr lang="en-US" sz="1500" dirty="0" err="1"/>
              <a:t>Edadvance</a:t>
            </a:r>
            <a:endParaRPr lang="en-US" sz="1500" dirty="0"/>
          </a:p>
          <a:p>
            <a:r>
              <a:rPr lang="en-US" sz="1500" dirty="0"/>
              <a:t>Western Connecticut Health Network</a:t>
            </a:r>
          </a:p>
          <a:p>
            <a:r>
              <a:rPr lang="en-US" sz="1500" dirty="0"/>
              <a:t>BJ's Wholesale Club, Inc.</a:t>
            </a:r>
          </a:p>
          <a:p>
            <a:r>
              <a:rPr lang="en-US" sz="1500" dirty="0"/>
              <a:t>Litchfield Woods Health Care Center</a:t>
            </a:r>
          </a:p>
          <a:p>
            <a:r>
              <a:rPr lang="en-US" sz="1500" dirty="0"/>
              <a:t>UnitedHealth Group</a:t>
            </a:r>
          </a:p>
          <a:p>
            <a:r>
              <a:rPr lang="en-US" sz="1500" dirty="0" err="1"/>
              <a:t>Regalcare</a:t>
            </a:r>
            <a:r>
              <a:rPr lang="en-US" sz="1500" dirty="0"/>
              <a:t> At Torrington</a:t>
            </a:r>
          </a:p>
          <a:p>
            <a:r>
              <a:rPr lang="en-US" sz="1500" dirty="0"/>
              <a:t>Outer Armor By Commercial Sewing, Inc</a:t>
            </a:r>
          </a:p>
          <a:p>
            <a:r>
              <a:rPr lang="en-US" sz="1500" dirty="0"/>
              <a:t>United States Postal Service</a:t>
            </a:r>
          </a:p>
          <a:p>
            <a:r>
              <a:rPr lang="en-US" sz="1500" dirty="0" err="1"/>
              <a:t>Og</a:t>
            </a:r>
            <a:r>
              <a:rPr lang="en-US" sz="1500" dirty="0"/>
              <a:t> Industries Incorporated</a:t>
            </a:r>
          </a:p>
          <a:p>
            <a:r>
              <a:rPr lang="en-US" sz="1500" dirty="0"/>
              <a:t>CVS Health</a:t>
            </a:r>
          </a:p>
          <a:p>
            <a:r>
              <a:rPr lang="en-US" sz="1500" dirty="0"/>
              <a:t>Mohawk Industries</a:t>
            </a:r>
          </a:p>
          <a:p>
            <a:r>
              <a:rPr lang="en-US" sz="1500" dirty="0"/>
              <a:t>Advanced Circuits</a:t>
            </a:r>
          </a:p>
          <a:p>
            <a:r>
              <a:rPr lang="en-US" sz="1500" dirty="0"/>
              <a:t>Staples</a:t>
            </a:r>
          </a:p>
          <a:p>
            <a:r>
              <a:rPr lang="en-US" sz="1500" dirty="0" err="1"/>
              <a:t>Svna</a:t>
            </a:r>
            <a:r>
              <a:rPr lang="en-US" sz="1500" dirty="0"/>
              <a:t> Home Assistance</a:t>
            </a:r>
          </a:p>
          <a:p>
            <a:r>
              <a:rPr lang="en-US" sz="1500" dirty="0" err="1"/>
              <a:t>Tmc</a:t>
            </a:r>
            <a:r>
              <a:rPr lang="en-US" sz="1500" dirty="0"/>
              <a:t> Transportation/Annett Holdings, Inc</a:t>
            </a:r>
          </a:p>
          <a:p>
            <a:r>
              <a:rPr lang="en-US" sz="1500" dirty="0"/>
              <a:t>Greater Hartford </a:t>
            </a:r>
            <a:r>
              <a:rPr lang="en-US" sz="1500" dirty="0" err="1"/>
              <a:t>Ymca</a:t>
            </a:r>
            <a:endParaRPr lang="en-US" sz="1500" dirty="0"/>
          </a:p>
          <a:p>
            <a:r>
              <a:rPr lang="en-US" sz="1500" dirty="0" err="1"/>
              <a:t>Altra</a:t>
            </a:r>
            <a:r>
              <a:rPr lang="en-US" sz="1500" dirty="0"/>
              <a:t> Industrial Motion Corporate</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46</a:t>
            </a:fld>
            <a:endParaRPr lang="en-US" dirty="0"/>
          </a:p>
        </p:txBody>
      </p:sp>
    </p:spTree>
    <p:extLst>
      <p:ext uri="{BB962C8B-B14F-4D97-AF65-F5344CB8AC3E}">
        <p14:creationId xmlns:p14="http://schemas.microsoft.com/office/powerpoint/2010/main" val="1437311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647703" y="-20265"/>
            <a:ext cx="7848599" cy="10564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Torrington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47</a:t>
            </a:fld>
            <a:endParaRPr lang="en-US" dirty="0"/>
          </a:p>
        </p:txBody>
      </p:sp>
      <p:pic>
        <p:nvPicPr>
          <p:cNvPr id="4" name="Picture 3">
            <a:extLst>
              <a:ext uri="{FF2B5EF4-FFF2-40B4-BE49-F238E27FC236}">
                <a16:creationId xmlns:a16="http://schemas.microsoft.com/office/drawing/2014/main" id="{C938354D-63E9-45E8-8C5F-C02E270BF173}"/>
              </a:ext>
            </a:extLst>
          </p:cNvPr>
          <p:cNvPicPr>
            <a:picLocks noChangeAspect="1"/>
          </p:cNvPicPr>
          <p:nvPr/>
        </p:nvPicPr>
        <p:blipFill>
          <a:blip r:embed="rId2"/>
          <a:stretch>
            <a:fillRect/>
          </a:stretch>
        </p:blipFill>
        <p:spPr>
          <a:xfrm>
            <a:off x="2286000" y="1234524"/>
            <a:ext cx="4572000" cy="5000625"/>
          </a:xfrm>
          <a:prstGeom prst="rect">
            <a:avLst/>
          </a:prstGeom>
        </p:spPr>
      </p:pic>
    </p:spTree>
    <p:extLst>
      <p:ext uri="{BB962C8B-B14F-4D97-AF65-F5344CB8AC3E}">
        <p14:creationId xmlns:p14="http://schemas.microsoft.com/office/powerpoint/2010/main" val="345841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48</a:t>
            </a:fld>
            <a:endParaRPr lang="en-US" dirty="0"/>
          </a:p>
        </p:txBody>
      </p:sp>
      <p:pic>
        <p:nvPicPr>
          <p:cNvPr id="4" name="Picture 3">
            <a:extLst>
              <a:ext uri="{FF2B5EF4-FFF2-40B4-BE49-F238E27FC236}">
                <a16:creationId xmlns:a16="http://schemas.microsoft.com/office/drawing/2014/main" id="{997EB264-CDAA-4654-814C-DCEDD8D69354}"/>
              </a:ext>
            </a:extLst>
          </p:cNvPr>
          <p:cNvPicPr>
            <a:picLocks noChangeAspect="1"/>
          </p:cNvPicPr>
          <p:nvPr/>
        </p:nvPicPr>
        <p:blipFill>
          <a:blip r:embed="rId2"/>
          <a:stretch>
            <a:fillRect/>
          </a:stretch>
        </p:blipFill>
        <p:spPr>
          <a:xfrm>
            <a:off x="2391049" y="145340"/>
            <a:ext cx="4361901" cy="6000499"/>
          </a:xfrm>
          <a:prstGeom prst="rect">
            <a:avLst/>
          </a:prstGeom>
        </p:spPr>
      </p:pic>
    </p:spTree>
    <p:extLst>
      <p:ext uri="{BB962C8B-B14F-4D97-AF65-F5344CB8AC3E}">
        <p14:creationId xmlns:p14="http://schemas.microsoft.com/office/powerpoint/2010/main" val="1212068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6" y="2"/>
            <a:ext cx="7591073"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Enfield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49</a:t>
            </a:fld>
            <a:endParaRPr lang="en-US" dirty="0"/>
          </a:p>
        </p:txBody>
      </p:sp>
      <p:pic>
        <p:nvPicPr>
          <p:cNvPr id="3" name="Picture 2">
            <a:extLst>
              <a:ext uri="{FF2B5EF4-FFF2-40B4-BE49-F238E27FC236}">
                <a16:creationId xmlns:a16="http://schemas.microsoft.com/office/drawing/2014/main" id="{EBFC219F-2FF8-49FF-90B7-E01565262BF3}"/>
              </a:ext>
            </a:extLst>
          </p:cNvPr>
          <p:cNvPicPr>
            <a:picLocks noChangeAspect="1"/>
          </p:cNvPicPr>
          <p:nvPr/>
        </p:nvPicPr>
        <p:blipFill>
          <a:blip r:embed="rId2"/>
          <a:stretch>
            <a:fillRect/>
          </a:stretch>
        </p:blipFill>
        <p:spPr>
          <a:xfrm>
            <a:off x="3115993" y="1752600"/>
            <a:ext cx="2912014" cy="2299935"/>
          </a:xfrm>
          <a:prstGeom prst="rect">
            <a:avLst/>
          </a:prstGeom>
        </p:spPr>
      </p:pic>
    </p:spTree>
    <p:extLst>
      <p:ext uri="{BB962C8B-B14F-4D97-AF65-F5344CB8AC3E}">
        <p14:creationId xmlns:p14="http://schemas.microsoft.com/office/powerpoint/2010/main" val="92606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5</a:t>
            </a:fld>
            <a:endParaRPr lang="en-US" dirty="0"/>
          </a:p>
        </p:txBody>
      </p:sp>
      <p:sp>
        <p:nvSpPr>
          <p:cNvPr id="8" name="TextBox 7">
            <a:extLst>
              <a:ext uri="{FF2B5EF4-FFF2-40B4-BE49-F238E27FC236}">
                <a16:creationId xmlns:a16="http://schemas.microsoft.com/office/drawing/2014/main" id="{483C6CB2-71DB-4F2E-BCA6-8C1EBDB9AE4E}"/>
              </a:ext>
            </a:extLst>
          </p:cNvPr>
          <p:cNvSpPr txBox="1"/>
          <p:nvPr/>
        </p:nvSpPr>
        <p:spPr>
          <a:xfrm>
            <a:off x="457200" y="427839"/>
            <a:ext cx="6972218" cy="307777"/>
          </a:xfrm>
          <a:prstGeom prst="rect">
            <a:avLst/>
          </a:prstGeom>
          <a:noFill/>
        </p:spPr>
        <p:txBody>
          <a:bodyPr wrap="square" rtlCol="0">
            <a:spAutoFit/>
          </a:bodyPr>
          <a:lstStyle/>
          <a:p>
            <a:r>
              <a:rPr lang="en-US" sz="1400" b="1" dirty="0"/>
              <a:t>HWOL New Weekly Industry Job Ads – CT Statewide</a:t>
            </a:r>
          </a:p>
        </p:txBody>
      </p:sp>
      <p:pic>
        <p:nvPicPr>
          <p:cNvPr id="3" name="Picture 2">
            <a:extLst>
              <a:ext uri="{FF2B5EF4-FFF2-40B4-BE49-F238E27FC236}">
                <a16:creationId xmlns:a16="http://schemas.microsoft.com/office/drawing/2014/main" id="{5655C894-9368-45DC-8547-5F837DFD232C}"/>
              </a:ext>
            </a:extLst>
          </p:cNvPr>
          <p:cNvPicPr>
            <a:picLocks noChangeAspect="1"/>
          </p:cNvPicPr>
          <p:nvPr/>
        </p:nvPicPr>
        <p:blipFill>
          <a:blip r:embed="rId2"/>
          <a:stretch>
            <a:fillRect/>
          </a:stretch>
        </p:blipFill>
        <p:spPr>
          <a:xfrm>
            <a:off x="423402" y="1096394"/>
            <a:ext cx="8297196" cy="5105399"/>
          </a:xfrm>
          <a:prstGeom prst="rect">
            <a:avLst/>
          </a:prstGeom>
        </p:spPr>
      </p:pic>
    </p:spTree>
    <p:extLst>
      <p:ext uri="{BB962C8B-B14F-4D97-AF65-F5344CB8AC3E}">
        <p14:creationId xmlns:p14="http://schemas.microsoft.com/office/powerpoint/2010/main" val="3951413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482955" y="2"/>
            <a:ext cx="8178093" cy="9820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Enfield LMA Employers            </a:t>
            </a:r>
          </a:p>
          <a:p>
            <a:r>
              <a:rPr lang="en-US" sz="3200" dirty="0"/>
              <a:t>with the Most Job Ads</a:t>
            </a:r>
          </a:p>
        </p:txBody>
      </p:sp>
      <p:sp>
        <p:nvSpPr>
          <p:cNvPr id="14" name="Content Placeholder 2"/>
          <p:cNvSpPr txBox="1">
            <a:spLocks/>
          </p:cNvSpPr>
          <p:nvPr/>
        </p:nvSpPr>
        <p:spPr>
          <a:xfrm>
            <a:off x="945160" y="978569"/>
            <a:ext cx="3657600" cy="40004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Raytheon</a:t>
            </a:r>
          </a:p>
          <a:p>
            <a:r>
              <a:rPr lang="en-US" sz="1500" dirty="0"/>
              <a:t>Amazon</a:t>
            </a:r>
          </a:p>
          <a:p>
            <a:r>
              <a:rPr lang="en-US" sz="1500" dirty="0"/>
              <a:t>Advance Auto Parts Incorporated</a:t>
            </a:r>
          </a:p>
          <a:p>
            <a:r>
              <a:rPr lang="en-US" sz="1500" dirty="0"/>
              <a:t>Enfield School District</a:t>
            </a:r>
          </a:p>
          <a:p>
            <a:r>
              <a:rPr lang="en-US" sz="1500" dirty="0"/>
              <a:t>Allied Universal</a:t>
            </a:r>
          </a:p>
          <a:p>
            <a:r>
              <a:rPr lang="en-US" sz="1500" dirty="0"/>
              <a:t>Eppendorf</a:t>
            </a:r>
          </a:p>
          <a:p>
            <a:r>
              <a:rPr lang="en-US" sz="1500" dirty="0"/>
              <a:t>Hilton Hotel Corporation</a:t>
            </a:r>
          </a:p>
          <a:p>
            <a:r>
              <a:rPr lang="en-US" sz="1500" dirty="0"/>
              <a:t>Allied Community Services</a:t>
            </a:r>
          </a:p>
          <a:p>
            <a:r>
              <a:rPr lang="en-US" sz="1500" dirty="0"/>
              <a:t>CVS Health</a:t>
            </a:r>
          </a:p>
          <a:p>
            <a:r>
              <a:rPr lang="en-US" sz="1500" dirty="0"/>
              <a:t>FedEx</a:t>
            </a:r>
          </a:p>
          <a:p>
            <a:r>
              <a:rPr lang="en-US" sz="1500" dirty="0"/>
              <a:t>Sheraton</a:t>
            </a:r>
          </a:p>
          <a:p>
            <a:r>
              <a:rPr lang="en-US" sz="1500" dirty="0" err="1"/>
              <a:t>Gpm</a:t>
            </a:r>
            <a:r>
              <a:rPr lang="en-US" sz="1500" dirty="0"/>
              <a:t> Investments </a:t>
            </a:r>
            <a:r>
              <a:rPr lang="en-US" sz="1500" dirty="0" err="1"/>
              <a:t>Llc</a:t>
            </a:r>
            <a:endParaRPr lang="en-US" sz="1500" dirty="0"/>
          </a:p>
          <a:p>
            <a:r>
              <a:rPr lang="en-US" sz="1500" dirty="0" err="1"/>
              <a:t>Chr</a:t>
            </a:r>
            <a:endParaRPr lang="en-US" sz="1500" dirty="0"/>
          </a:p>
          <a:p>
            <a:r>
              <a:rPr lang="en-US" sz="1500" dirty="0" err="1"/>
              <a:t>Bloomin</a:t>
            </a:r>
            <a:r>
              <a:rPr lang="en-US" sz="1500" dirty="0"/>
              <a:t> Brands, Inc</a:t>
            </a:r>
          </a:p>
          <a:p>
            <a:r>
              <a:rPr lang="en-US" sz="1500" dirty="0" err="1"/>
              <a:t>Vinfen</a:t>
            </a:r>
            <a:endParaRPr lang="en-US" sz="1500" dirty="0"/>
          </a:p>
          <a:p>
            <a:r>
              <a:rPr lang="en-US" sz="1500" dirty="0"/>
              <a:t>Burger King</a:t>
            </a:r>
          </a:p>
          <a:p>
            <a:r>
              <a:rPr lang="en-US" sz="1500" dirty="0"/>
              <a:t>United Parcel Service Incorporated</a:t>
            </a:r>
          </a:p>
          <a:p>
            <a:r>
              <a:rPr lang="en-US" sz="1500" dirty="0"/>
              <a:t>99 Restaurant Pub</a:t>
            </a:r>
          </a:p>
          <a:p>
            <a:r>
              <a:rPr lang="en-US" sz="1500" dirty="0"/>
              <a:t>Companions Homemakers Incorporated</a:t>
            </a:r>
          </a:p>
        </p:txBody>
      </p:sp>
      <p:sp>
        <p:nvSpPr>
          <p:cNvPr id="15" name="Content Placeholder 3"/>
          <p:cNvSpPr txBox="1">
            <a:spLocks/>
          </p:cNvSpPr>
          <p:nvPr/>
        </p:nvSpPr>
        <p:spPr>
          <a:xfrm>
            <a:off x="4876800" y="982093"/>
            <a:ext cx="3657599" cy="39934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C&amp;S Wholesale Grocers</a:t>
            </a:r>
          </a:p>
          <a:p>
            <a:r>
              <a:rPr lang="en-US" sz="1500" dirty="0"/>
              <a:t>The Lego Group</a:t>
            </a:r>
          </a:p>
          <a:p>
            <a:r>
              <a:rPr lang="en-US" sz="1500" dirty="0"/>
              <a:t>Es3 </a:t>
            </a:r>
            <a:r>
              <a:rPr lang="en-US" sz="1500" dirty="0" err="1"/>
              <a:t>Llc</a:t>
            </a:r>
            <a:endParaRPr lang="en-US" sz="1500" dirty="0"/>
          </a:p>
          <a:p>
            <a:r>
              <a:rPr lang="en-US" sz="1500" dirty="0"/>
              <a:t>Community Health Resources</a:t>
            </a:r>
          </a:p>
          <a:p>
            <a:r>
              <a:rPr lang="en-US" sz="1500" dirty="0"/>
              <a:t>State of Connecticut</a:t>
            </a:r>
          </a:p>
          <a:p>
            <a:r>
              <a:rPr lang="en-US" sz="1500" dirty="0"/>
              <a:t>Penske</a:t>
            </a:r>
          </a:p>
          <a:p>
            <a:r>
              <a:rPr lang="en-US" sz="1500" dirty="0"/>
              <a:t>TJX Companies, Inc.</a:t>
            </a:r>
          </a:p>
          <a:p>
            <a:r>
              <a:rPr lang="en-US" sz="1500" dirty="0"/>
              <a:t>Hertz Corporation</a:t>
            </a:r>
          </a:p>
          <a:p>
            <a:r>
              <a:rPr lang="en-US" sz="1500" dirty="0"/>
              <a:t>Reyes Holdings</a:t>
            </a:r>
          </a:p>
          <a:p>
            <a:r>
              <a:rPr lang="en-US" sz="1500" dirty="0"/>
              <a:t>Avis Budget Group, Inc.</a:t>
            </a:r>
          </a:p>
          <a:p>
            <a:r>
              <a:rPr lang="en-US" sz="1500" dirty="0"/>
              <a:t>Walgreens Boots Alliance Inc</a:t>
            </a:r>
          </a:p>
          <a:p>
            <a:r>
              <a:rPr lang="en-US" sz="1500" dirty="0"/>
              <a:t>East Windsor Public Schools</a:t>
            </a:r>
          </a:p>
          <a:p>
            <a:r>
              <a:rPr lang="en-US" sz="1500" dirty="0"/>
              <a:t>Blake Technology Corporation</a:t>
            </a:r>
          </a:p>
          <a:p>
            <a:r>
              <a:rPr lang="en-US" sz="1500" dirty="0"/>
              <a:t>Bickford Health Care Center</a:t>
            </a:r>
          </a:p>
          <a:p>
            <a:r>
              <a:rPr lang="en-US" sz="1500" dirty="0"/>
              <a:t>Butler Aerospace And Defense</a:t>
            </a:r>
          </a:p>
          <a:p>
            <a:r>
              <a:rPr lang="en-US" sz="1500" dirty="0"/>
              <a:t>Dick's Sporting Goods Incorporated</a:t>
            </a:r>
          </a:p>
          <a:p>
            <a:r>
              <a:rPr lang="en-US" sz="1500" dirty="0"/>
              <a:t>United States Postal Service</a:t>
            </a:r>
          </a:p>
          <a:p>
            <a:r>
              <a:rPr lang="en-US" sz="1500" dirty="0"/>
              <a:t>Dunkin' Donuts</a:t>
            </a:r>
          </a:p>
          <a:p>
            <a:r>
              <a:rPr lang="en-US" sz="1500" dirty="0"/>
              <a:t>Menzies Aviation</a:t>
            </a:r>
          </a:p>
        </p:txBody>
      </p:sp>
      <p:sp>
        <p:nvSpPr>
          <p:cNvPr id="13" name="TextBox 12"/>
          <p:cNvSpPr txBox="1"/>
          <p:nvPr/>
        </p:nvSpPr>
        <p:spPr>
          <a:xfrm>
            <a:off x="0" y="6315509"/>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50</a:t>
            </a:fld>
            <a:endParaRPr lang="en-US" dirty="0"/>
          </a:p>
        </p:txBody>
      </p:sp>
    </p:spTree>
    <p:extLst>
      <p:ext uri="{BB962C8B-B14F-4D97-AF65-F5344CB8AC3E}">
        <p14:creationId xmlns:p14="http://schemas.microsoft.com/office/powerpoint/2010/main" val="528017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612778" y="2"/>
            <a:ext cx="7918449"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Enfield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51</a:t>
            </a:fld>
            <a:endParaRPr lang="en-US" dirty="0"/>
          </a:p>
        </p:txBody>
      </p:sp>
      <p:pic>
        <p:nvPicPr>
          <p:cNvPr id="6" name="Picture 5">
            <a:extLst>
              <a:ext uri="{FF2B5EF4-FFF2-40B4-BE49-F238E27FC236}">
                <a16:creationId xmlns:a16="http://schemas.microsoft.com/office/drawing/2014/main" id="{5AB22378-7BF5-4537-A7B2-486B72A4EE1F}"/>
              </a:ext>
            </a:extLst>
          </p:cNvPr>
          <p:cNvPicPr>
            <a:picLocks noChangeAspect="1"/>
          </p:cNvPicPr>
          <p:nvPr/>
        </p:nvPicPr>
        <p:blipFill>
          <a:blip r:embed="rId2"/>
          <a:stretch>
            <a:fillRect/>
          </a:stretch>
        </p:blipFill>
        <p:spPr>
          <a:xfrm>
            <a:off x="2286000" y="1201168"/>
            <a:ext cx="4572000" cy="5000625"/>
          </a:xfrm>
          <a:prstGeom prst="rect">
            <a:avLst/>
          </a:prstGeom>
        </p:spPr>
      </p:pic>
    </p:spTree>
    <p:extLst>
      <p:ext uri="{BB962C8B-B14F-4D97-AF65-F5344CB8AC3E}">
        <p14:creationId xmlns:p14="http://schemas.microsoft.com/office/powerpoint/2010/main" val="3358523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222708" y="0"/>
            <a:ext cx="8763000" cy="6016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52</a:t>
            </a:fld>
            <a:endParaRPr lang="en-US" dirty="0"/>
          </a:p>
        </p:txBody>
      </p:sp>
      <p:pic>
        <p:nvPicPr>
          <p:cNvPr id="4" name="Picture 3">
            <a:extLst>
              <a:ext uri="{FF2B5EF4-FFF2-40B4-BE49-F238E27FC236}">
                <a16:creationId xmlns:a16="http://schemas.microsoft.com/office/drawing/2014/main" id="{B1567038-E58A-4730-B518-61612D369E51}"/>
              </a:ext>
            </a:extLst>
          </p:cNvPr>
          <p:cNvPicPr>
            <a:picLocks noChangeAspect="1"/>
          </p:cNvPicPr>
          <p:nvPr/>
        </p:nvPicPr>
        <p:blipFill>
          <a:blip r:embed="rId2"/>
          <a:stretch>
            <a:fillRect/>
          </a:stretch>
        </p:blipFill>
        <p:spPr>
          <a:xfrm>
            <a:off x="2514600" y="381000"/>
            <a:ext cx="4114800" cy="5660571"/>
          </a:xfrm>
          <a:prstGeom prst="rect">
            <a:avLst/>
          </a:prstGeom>
        </p:spPr>
      </p:pic>
    </p:spTree>
    <p:extLst>
      <p:ext uri="{BB962C8B-B14F-4D97-AF65-F5344CB8AC3E}">
        <p14:creationId xmlns:p14="http://schemas.microsoft.com/office/powerpoint/2010/main" val="1212068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6" y="2"/>
            <a:ext cx="7591073"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Danielson LMA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solidFill>
                  <a:schemeClr val="tx2"/>
                </a:solidFill>
              </a:rPr>
              <a:t>53</a:t>
            </a:fld>
            <a:endParaRPr lang="en-US" dirty="0">
              <a:solidFill>
                <a:schemeClr val="tx2"/>
              </a:solidFill>
            </a:endParaRPr>
          </a:p>
        </p:txBody>
      </p:sp>
      <p:pic>
        <p:nvPicPr>
          <p:cNvPr id="3" name="Picture 2">
            <a:extLst>
              <a:ext uri="{FF2B5EF4-FFF2-40B4-BE49-F238E27FC236}">
                <a16:creationId xmlns:a16="http://schemas.microsoft.com/office/drawing/2014/main" id="{05F9DA8A-16D8-4038-B668-A0BA3DDBFBA9}"/>
              </a:ext>
            </a:extLst>
          </p:cNvPr>
          <p:cNvPicPr>
            <a:picLocks noChangeAspect="1"/>
          </p:cNvPicPr>
          <p:nvPr/>
        </p:nvPicPr>
        <p:blipFill>
          <a:blip r:embed="rId2"/>
          <a:stretch>
            <a:fillRect/>
          </a:stretch>
        </p:blipFill>
        <p:spPr>
          <a:xfrm>
            <a:off x="3336685" y="1406222"/>
            <a:ext cx="2470630" cy="3593643"/>
          </a:xfrm>
          <a:prstGeom prst="rect">
            <a:avLst/>
          </a:prstGeom>
        </p:spPr>
      </p:pic>
    </p:spTree>
    <p:extLst>
      <p:ext uri="{BB962C8B-B14F-4D97-AF65-F5344CB8AC3E}">
        <p14:creationId xmlns:p14="http://schemas.microsoft.com/office/powerpoint/2010/main" val="3098406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609600" y="2732"/>
            <a:ext cx="7924800"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Danielson-Northeast LMA Employers            </a:t>
            </a:r>
          </a:p>
          <a:p>
            <a:r>
              <a:rPr lang="en-US" sz="3200" dirty="0"/>
              <a:t>with the Most Job Ads</a:t>
            </a:r>
          </a:p>
        </p:txBody>
      </p:sp>
      <p:sp>
        <p:nvSpPr>
          <p:cNvPr id="14" name="Content Placeholder 2"/>
          <p:cNvSpPr txBox="1">
            <a:spLocks/>
          </p:cNvSpPr>
          <p:nvPr/>
        </p:nvSpPr>
        <p:spPr>
          <a:xfrm>
            <a:off x="914401" y="1069118"/>
            <a:ext cx="3657599" cy="451892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Day Kimball Healthcare</a:t>
            </a:r>
          </a:p>
          <a:p>
            <a:r>
              <a:rPr lang="en-US" sz="1500" dirty="0"/>
              <a:t>Rogers Corporation</a:t>
            </a:r>
          </a:p>
          <a:p>
            <a:r>
              <a:rPr lang="en-US" sz="1500" dirty="0"/>
              <a:t>Staples</a:t>
            </a:r>
          </a:p>
          <a:p>
            <a:r>
              <a:rPr lang="en-US" sz="1500" dirty="0"/>
              <a:t>Advance Auto Parts Incorporated</a:t>
            </a:r>
          </a:p>
          <a:p>
            <a:r>
              <a:rPr lang="en-US" sz="1500" dirty="0"/>
              <a:t>PepsiCo Inc.</a:t>
            </a:r>
          </a:p>
          <a:p>
            <a:r>
              <a:rPr lang="en-US" sz="1500" dirty="0"/>
              <a:t>Generations Family Health Center</a:t>
            </a:r>
          </a:p>
          <a:p>
            <a:r>
              <a:rPr lang="en-US" sz="1500" dirty="0"/>
              <a:t>Morgan Truck Body</a:t>
            </a:r>
          </a:p>
          <a:p>
            <a:r>
              <a:rPr lang="en-US" sz="1500" dirty="0"/>
              <a:t>Citizens Financial Group</a:t>
            </a:r>
          </a:p>
          <a:p>
            <a:r>
              <a:rPr lang="en-US" sz="1500" dirty="0"/>
              <a:t>United Natural Foods</a:t>
            </a:r>
          </a:p>
          <a:p>
            <a:r>
              <a:rPr lang="en-US" sz="1500" dirty="0"/>
              <a:t>Sonoco Products Company</a:t>
            </a:r>
          </a:p>
          <a:p>
            <a:r>
              <a:rPr lang="en-US" sz="1500" dirty="0"/>
              <a:t>Loos Company Incorporated</a:t>
            </a:r>
          </a:p>
          <a:p>
            <a:r>
              <a:rPr lang="en-US" sz="1500" dirty="0"/>
              <a:t>Thompson Public Schools</a:t>
            </a:r>
          </a:p>
          <a:p>
            <a:r>
              <a:rPr lang="en-US" sz="1500" dirty="0"/>
              <a:t>O'Reilly Automotive Inc</a:t>
            </a:r>
          </a:p>
          <a:p>
            <a:r>
              <a:rPr lang="en-US" sz="1500" dirty="0"/>
              <a:t>Putnam Plastics</a:t>
            </a:r>
          </a:p>
          <a:p>
            <a:r>
              <a:rPr lang="en-US" sz="1500" dirty="0"/>
              <a:t>Danaher Corporation</a:t>
            </a:r>
          </a:p>
          <a:p>
            <a:r>
              <a:rPr lang="en-US" sz="1500" dirty="0"/>
              <a:t>Learning Clinic Incorporated</a:t>
            </a:r>
          </a:p>
          <a:p>
            <a:r>
              <a:rPr lang="en-US" sz="1500" dirty="0" err="1"/>
              <a:t>Quikrete</a:t>
            </a:r>
            <a:endParaRPr lang="en-US" sz="1500" dirty="0"/>
          </a:p>
          <a:p>
            <a:r>
              <a:rPr lang="en-US" sz="1500" dirty="0"/>
              <a:t>Fidelity Brokerage Services</a:t>
            </a:r>
          </a:p>
          <a:p>
            <a:r>
              <a:rPr lang="en-US" sz="1500" dirty="0"/>
              <a:t>Capstone Logistics Group</a:t>
            </a:r>
          </a:p>
        </p:txBody>
      </p:sp>
      <p:sp>
        <p:nvSpPr>
          <p:cNvPr id="15" name="Content Placeholder 3"/>
          <p:cNvSpPr txBox="1">
            <a:spLocks/>
          </p:cNvSpPr>
          <p:nvPr/>
        </p:nvSpPr>
        <p:spPr>
          <a:xfrm>
            <a:off x="4572000" y="1083199"/>
            <a:ext cx="4114800" cy="460027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Lowe's Companies, Inc</a:t>
            </a:r>
          </a:p>
          <a:p>
            <a:r>
              <a:rPr lang="en-US" sz="1500" dirty="0"/>
              <a:t>Fm Global</a:t>
            </a:r>
          </a:p>
          <a:p>
            <a:r>
              <a:rPr lang="en-US" sz="1500" dirty="0" err="1"/>
              <a:t>Dattco</a:t>
            </a:r>
            <a:endParaRPr lang="en-US" sz="1500" dirty="0"/>
          </a:p>
          <a:p>
            <a:r>
              <a:rPr lang="en-US" sz="1500" dirty="0" err="1"/>
              <a:t>Whitcraft</a:t>
            </a:r>
            <a:r>
              <a:rPr lang="en-US" sz="1500" dirty="0"/>
              <a:t> Company</a:t>
            </a:r>
          </a:p>
          <a:p>
            <a:r>
              <a:rPr lang="en-US" sz="1500" dirty="0" err="1"/>
              <a:t>Eastconn</a:t>
            </a:r>
            <a:endParaRPr lang="en-US" sz="1500" dirty="0"/>
          </a:p>
          <a:p>
            <a:r>
              <a:rPr lang="en-US" sz="1500" dirty="0"/>
              <a:t>Compass Group North America</a:t>
            </a:r>
          </a:p>
          <a:p>
            <a:r>
              <a:rPr lang="en-US" sz="1500" dirty="0"/>
              <a:t>Allied Universal</a:t>
            </a:r>
          </a:p>
          <a:p>
            <a:r>
              <a:rPr lang="en-US" sz="1500" dirty="0"/>
              <a:t>Woodstock Academy</a:t>
            </a:r>
          </a:p>
          <a:p>
            <a:r>
              <a:rPr lang="en-US" sz="1500" dirty="0"/>
              <a:t>Hampton</a:t>
            </a:r>
          </a:p>
          <a:p>
            <a:r>
              <a:rPr lang="en-US" sz="1500" dirty="0"/>
              <a:t>CVS Health</a:t>
            </a:r>
          </a:p>
          <a:p>
            <a:r>
              <a:rPr lang="en-US" sz="1500" dirty="0" err="1"/>
              <a:t>Dattco</a:t>
            </a:r>
            <a:r>
              <a:rPr lang="en-US" sz="1500" dirty="0"/>
              <a:t> Travel</a:t>
            </a:r>
          </a:p>
          <a:p>
            <a:r>
              <a:rPr lang="en-US" sz="1500" dirty="0"/>
              <a:t>Walgreens Boots Alliance Inc</a:t>
            </a:r>
          </a:p>
          <a:p>
            <a:r>
              <a:rPr lang="en-US" sz="1500" dirty="0" err="1"/>
              <a:t>Spirol</a:t>
            </a:r>
            <a:r>
              <a:rPr lang="en-US" sz="1500" dirty="0"/>
              <a:t> International Corporation</a:t>
            </a:r>
          </a:p>
          <a:p>
            <a:r>
              <a:rPr lang="en-US" sz="1500" dirty="0"/>
              <a:t>Sterling Community School</a:t>
            </a:r>
          </a:p>
          <a:p>
            <a:r>
              <a:rPr lang="en-US" sz="1500" dirty="0"/>
              <a:t>Heritage Healthcare</a:t>
            </a:r>
          </a:p>
          <a:p>
            <a:r>
              <a:rPr lang="en-US" sz="1500" dirty="0"/>
              <a:t>Walmart / Sam's</a:t>
            </a:r>
          </a:p>
          <a:p>
            <a:r>
              <a:rPr lang="en-US" sz="1500" dirty="0"/>
              <a:t>Asplundh Tree Expert Company</a:t>
            </a:r>
          </a:p>
          <a:p>
            <a:r>
              <a:rPr lang="en-US" sz="1500" dirty="0"/>
              <a:t>Maine Drilling Blasting</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solidFill>
                  <a:schemeClr val="tx2"/>
                </a:solidFill>
              </a:rPr>
              <a:t>54</a:t>
            </a:fld>
            <a:endParaRPr lang="en-US" dirty="0">
              <a:solidFill>
                <a:schemeClr val="tx2"/>
              </a:solidFill>
            </a:endParaRPr>
          </a:p>
        </p:txBody>
      </p:sp>
    </p:spTree>
    <p:extLst>
      <p:ext uri="{BB962C8B-B14F-4D97-AF65-F5344CB8AC3E}">
        <p14:creationId xmlns:p14="http://schemas.microsoft.com/office/powerpoint/2010/main" val="528017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600306" y="2"/>
            <a:ext cx="7918449"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Danielson-Northeast LMA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55</a:t>
            </a:fld>
            <a:endParaRPr lang="en-US" dirty="0"/>
          </a:p>
        </p:txBody>
      </p:sp>
      <p:pic>
        <p:nvPicPr>
          <p:cNvPr id="7" name="Picture 6">
            <a:extLst>
              <a:ext uri="{FF2B5EF4-FFF2-40B4-BE49-F238E27FC236}">
                <a16:creationId xmlns:a16="http://schemas.microsoft.com/office/drawing/2014/main" id="{0A7B77C1-B902-4475-89F2-3F24F79C3878}"/>
              </a:ext>
            </a:extLst>
          </p:cNvPr>
          <p:cNvPicPr>
            <a:picLocks noChangeAspect="1"/>
          </p:cNvPicPr>
          <p:nvPr/>
        </p:nvPicPr>
        <p:blipFill>
          <a:blip r:embed="rId2"/>
          <a:stretch>
            <a:fillRect/>
          </a:stretch>
        </p:blipFill>
        <p:spPr>
          <a:xfrm>
            <a:off x="2286000" y="1176037"/>
            <a:ext cx="4572000" cy="5000625"/>
          </a:xfrm>
          <a:prstGeom prst="rect">
            <a:avLst/>
          </a:prstGeom>
        </p:spPr>
      </p:pic>
    </p:spTree>
    <p:extLst>
      <p:ext uri="{BB962C8B-B14F-4D97-AF65-F5344CB8AC3E}">
        <p14:creationId xmlns:p14="http://schemas.microsoft.com/office/powerpoint/2010/main" val="3358523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463040" y="1219200"/>
            <a:ext cx="6196405" cy="4503869"/>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tx1"/>
                </a:solidFill>
              </a:rPr>
              <a:t>All advertisement data used in this publication is from the Conference Board’s Help Wanted Online data series. </a:t>
            </a:r>
          </a:p>
          <a:p>
            <a:endParaRPr lang="en-US" dirty="0">
              <a:solidFill>
                <a:schemeClr val="tx1"/>
              </a:solidFill>
            </a:endParaRPr>
          </a:p>
          <a:p>
            <a:r>
              <a:rPr lang="en-US" dirty="0">
                <a:solidFill>
                  <a:schemeClr val="tx1"/>
                </a:solidFill>
              </a:rPr>
              <a:t>For more information or data requests, contact </a:t>
            </a:r>
            <a:br>
              <a:rPr lang="en-US" dirty="0">
                <a:solidFill>
                  <a:schemeClr val="tx1"/>
                </a:solidFill>
              </a:rPr>
            </a:br>
            <a:r>
              <a:rPr lang="en-US" dirty="0">
                <a:solidFill>
                  <a:schemeClr val="tx1"/>
                </a:solidFill>
              </a:rPr>
              <a:t>Matthew Krzyzek in the Office of Research at the Department of Labor.</a:t>
            </a:r>
          </a:p>
          <a:p>
            <a:r>
              <a:rPr lang="en-US" dirty="0">
                <a:solidFill>
                  <a:schemeClr val="tx1"/>
                </a:solidFill>
              </a:rPr>
              <a:t>Matthew.Krzyzek@ct.gov</a:t>
            </a:r>
          </a:p>
          <a:p>
            <a:endParaRPr lang="en-US" dirty="0">
              <a:solidFill>
                <a:schemeClr val="tx1"/>
              </a:solidFill>
            </a:endParaRPr>
          </a:p>
          <a:p>
            <a:endParaRPr lang="en-US" dirty="0">
              <a:solidFill>
                <a:schemeClr val="tx1"/>
              </a:solidFill>
            </a:endParaRPr>
          </a:p>
          <a:p>
            <a:r>
              <a:rPr lang="en-US" sz="1200" dirty="0">
                <a:solidFill>
                  <a:schemeClr val="tx1"/>
                </a:solidFill>
              </a:rPr>
              <a:t>For more Connecticut Labor Market Information visit: </a:t>
            </a:r>
          </a:p>
          <a:p>
            <a:r>
              <a:rPr lang="en-US" sz="1200" dirty="0">
                <a:solidFill>
                  <a:schemeClr val="tx1"/>
                </a:solidFill>
              </a:rPr>
              <a:t>www.ctdol.state.ct.us/lmi</a:t>
            </a:r>
          </a:p>
          <a:p>
            <a:r>
              <a:rPr lang="en-US" sz="1200" dirty="0">
                <a:solidFill>
                  <a:schemeClr val="tx1"/>
                </a:solidFill>
              </a:rPr>
              <a:t>https://www.facebook.com/ctlmi</a:t>
            </a:r>
          </a:p>
          <a:p>
            <a:r>
              <a:rPr lang="en-US" sz="1200" dirty="0">
                <a:solidFill>
                  <a:schemeClr val="tx1"/>
                </a:solidFill>
              </a:rPr>
              <a:t>Twitter: @DOL_Research</a:t>
            </a:r>
            <a:endParaRPr lang="en-US" dirty="0">
              <a:solidFill>
                <a:schemeClr val="tx1"/>
              </a:solidFill>
            </a:endParaRP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solidFill>
                  <a:schemeClr val="tx2"/>
                </a:solidFill>
              </a:rPr>
              <a:t>56</a:t>
            </a:fld>
            <a:endParaRPr lang="en-US" dirty="0">
              <a:solidFill>
                <a:schemeClr val="tx2"/>
              </a:solidFill>
            </a:endParaRPr>
          </a:p>
        </p:txBody>
      </p:sp>
    </p:spTree>
    <p:extLst>
      <p:ext uri="{BB962C8B-B14F-4D97-AF65-F5344CB8AC3E}">
        <p14:creationId xmlns:p14="http://schemas.microsoft.com/office/powerpoint/2010/main" val="401757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6</a:t>
            </a:fld>
            <a:endParaRPr lang="en-US" dirty="0"/>
          </a:p>
        </p:txBody>
      </p:sp>
      <p:pic>
        <p:nvPicPr>
          <p:cNvPr id="3" name="Picture 2">
            <a:extLst>
              <a:ext uri="{FF2B5EF4-FFF2-40B4-BE49-F238E27FC236}">
                <a16:creationId xmlns:a16="http://schemas.microsoft.com/office/drawing/2014/main" id="{E4BC9299-16BB-4211-8825-8AC58CFBA3C0}"/>
              </a:ext>
            </a:extLst>
          </p:cNvPr>
          <p:cNvPicPr>
            <a:picLocks noChangeAspect="1"/>
          </p:cNvPicPr>
          <p:nvPr/>
        </p:nvPicPr>
        <p:blipFill>
          <a:blip r:embed="rId2"/>
          <a:stretch>
            <a:fillRect/>
          </a:stretch>
        </p:blipFill>
        <p:spPr>
          <a:xfrm>
            <a:off x="397668" y="380774"/>
            <a:ext cx="8348663" cy="5821019"/>
          </a:xfrm>
          <a:prstGeom prst="rect">
            <a:avLst/>
          </a:prstGeom>
        </p:spPr>
      </p:pic>
    </p:spTree>
    <p:extLst>
      <p:ext uri="{BB962C8B-B14F-4D97-AF65-F5344CB8AC3E}">
        <p14:creationId xmlns:p14="http://schemas.microsoft.com/office/powerpoint/2010/main" val="292264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7</a:t>
            </a:fld>
            <a:endParaRPr lang="en-US" dirty="0"/>
          </a:p>
        </p:txBody>
      </p:sp>
      <p:sp>
        <p:nvSpPr>
          <p:cNvPr id="8" name="TextBox 7">
            <a:extLst>
              <a:ext uri="{FF2B5EF4-FFF2-40B4-BE49-F238E27FC236}">
                <a16:creationId xmlns:a16="http://schemas.microsoft.com/office/drawing/2014/main" id="{7AD18039-914E-49AE-8B90-6755307A749F}"/>
              </a:ext>
            </a:extLst>
          </p:cNvPr>
          <p:cNvSpPr txBox="1"/>
          <p:nvPr/>
        </p:nvSpPr>
        <p:spPr>
          <a:xfrm>
            <a:off x="2241331" y="33413"/>
            <a:ext cx="4661338" cy="392159"/>
          </a:xfrm>
          <a:prstGeom prst="rect">
            <a:avLst/>
          </a:prstGeom>
          <a:noFill/>
        </p:spPr>
        <p:txBody>
          <a:bodyPr wrap="square">
            <a:spAutoFit/>
          </a:bodyPr>
          <a:lstStyle/>
          <a:p>
            <a:pPr marL="0" marR="0" algn="ctr">
              <a:lnSpc>
                <a:spcPct val="115000"/>
              </a:lnSpc>
              <a:spcBef>
                <a:spcPts val="0"/>
              </a:spcBef>
              <a:spcAft>
                <a:spcPts val="10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Employers with the Most New Job Postings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86C42D7-EAC6-497C-A3C9-6EDDB2D975DB}"/>
              </a:ext>
            </a:extLst>
          </p:cNvPr>
          <p:cNvPicPr>
            <a:picLocks noChangeAspect="1"/>
          </p:cNvPicPr>
          <p:nvPr/>
        </p:nvPicPr>
        <p:blipFill>
          <a:blip r:embed="rId2"/>
          <a:stretch>
            <a:fillRect/>
          </a:stretch>
        </p:blipFill>
        <p:spPr>
          <a:xfrm>
            <a:off x="1676400" y="548180"/>
            <a:ext cx="5791200" cy="5653613"/>
          </a:xfrm>
          <a:prstGeom prst="rect">
            <a:avLst/>
          </a:prstGeom>
        </p:spPr>
      </p:pic>
    </p:spTree>
    <p:extLst>
      <p:ext uri="{BB962C8B-B14F-4D97-AF65-F5344CB8AC3E}">
        <p14:creationId xmlns:p14="http://schemas.microsoft.com/office/powerpoint/2010/main" val="118156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1166" y="296295"/>
            <a:ext cx="6561668" cy="2123658"/>
          </a:xfrm>
          <a:prstGeom prst="rect">
            <a:avLst/>
          </a:prstGeom>
        </p:spPr>
        <p:txBody>
          <a:bodyPr wrap="none">
            <a:spAutoFit/>
          </a:bodyPr>
          <a:lstStyle/>
          <a:p>
            <a:r>
              <a:rPr lang="en-US" sz="4400" dirty="0"/>
              <a:t>Monthly HWOL Information</a:t>
            </a:r>
            <a:br>
              <a:rPr lang="en-US" sz="4400" dirty="0"/>
            </a:br>
            <a:br>
              <a:rPr lang="en-US" sz="4400" dirty="0"/>
            </a:br>
            <a:endParaRPr lang="en-US" sz="44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3" name="TextBox 2"/>
          <p:cNvSpPr txBox="1"/>
          <p:nvPr/>
        </p:nvSpPr>
        <p:spPr>
          <a:xfrm>
            <a:off x="304800" y="2283612"/>
            <a:ext cx="8534399" cy="2154436"/>
          </a:xfrm>
          <a:prstGeom prst="rect">
            <a:avLst/>
          </a:prstGeom>
          <a:noFill/>
        </p:spPr>
        <p:txBody>
          <a:bodyPr wrap="square" rtlCol="0">
            <a:spAutoFit/>
          </a:bodyPr>
          <a:lstStyle/>
          <a:p>
            <a:pPr algn="ctr"/>
            <a:r>
              <a:rPr lang="en-US" sz="1900" dirty="0"/>
              <a:t>The following pages contain HWOL monthly data for July 2021.  </a:t>
            </a:r>
            <a:br>
              <a:rPr lang="en-US" sz="1900" dirty="0"/>
            </a:br>
            <a:br>
              <a:rPr lang="en-US" sz="1900" dirty="0"/>
            </a:br>
            <a:br>
              <a:rPr lang="en-US" sz="1900" dirty="0"/>
            </a:br>
            <a:r>
              <a:rPr lang="en-US" sz="1900" dirty="0"/>
              <a:t>Monthly and weekly job ad information can be found here:</a:t>
            </a:r>
            <a:br>
              <a:rPr lang="en-US" sz="1900" dirty="0"/>
            </a:br>
            <a:r>
              <a:rPr lang="en-US" sz="2000" dirty="0">
                <a:hlinkClick r:id="rId2"/>
              </a:rPr>
              <a:t>https://www1.ctdol.state.ct.us/lmi/HWOL.asp</a:t>
            </a:r>
            <a:br>
              <a:rPr lang="en-US" sz="1900" dirty="0"/>
            </a:br>
            <a:br>
              <a:rPr lang="en-US" sz="1900" dirty="0"/>
            </a:br>
            <a:endParaRPr lang="en-US" sz="1900" dirty="0"/>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8</a:t>
            </a:fld>
            <a:endParaRPr lang="en-US" dirty="0"/>
          </a:p>
        </p:txBody>
      </p:sp>
    </p:spTree>
    <p:extLst>
      <p:ext uri="{BB962C8B-B14F-4D97-AF65-F5344CB8AC3E}">
        <p14:creationId xmlns:p14="http://schemas.microsoft.com/office/powerpoint/2010/main" val="964133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0373" y="381000"/>
            <a:ext cx="4863254" cy="2123658"/>
          </a:xfrm>
          <a:prstGeom prst="rect">
            <a:avLst/>
          </a:prstGeom>
        </p:spPr>
        <p:txBody>
          <a:bodyPr wrap="none">
            <a:spAutoFit/>
          </a:bodyPr>
          <a:lstStyle/>
          <a:p>
            <a:r>
              <a:rPr lang="en-US" sz="4400" dirty="0"/>
              <a:t>Statewide Highlights</a:t>
            </a:r>
            <a:br>
              <a:rPr lang="en-US" sz="4400" dirty="0"/>
            </a:br>
            <a:br>
              <a:rPr lang="en-US" sz="4400" dirty="0"/>
            </a:br>
            <a:endParaRPr lang="en-US" sz="44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3" name="TextBox 2"/>
          <p:cNvSpPr txBox="1"/>
          <p:nvPr/>
        </p:nvSpPr>
        <p:spPr>
          <a:xfrm>
            <a:off x="304803" y="1442831"/>
            <a:ext cx="8534399" cy="3016210"/>
          </a:xfrm>
          <a:prstGeom prst="rect">
            <a:avLst/>
          </a:prstGeom>
          <a:noFill/>
        </p:spPr>
        <p:txBody>
          <a:bodyPr wrap="square" rtlCol="0">
            <a:spAutoFit/>
          </a:bodyPr>
          <a:lstStyle/>
          <a:p>
            <a:r>
              <a:rPr lang="en-US" sz="1900" dirty="0"/>
              <a:t>- </a:t>
            </a:r>
            <a:r>
              <a:rPr lang="en-US" sz="1900" b="1" dirty="0"/>
              <a:t>Total postings </a:t>
            </a:r>
            <a:r>
              <a:rPr lang="en-US" sz="1900" dirty="0"/>
              <a:t>in Connecticut was  89,171 in July 2021.</a:t>
            </a:r>
            <a:br>
              <a:rPr lang="en-US" sz="1900" dirty="0"/>
            </a:br>
            <a:br>
              <a:rPr lang="en-US" sz="1900" dirty="0"/>
            </a:br>
            <a:r>
              <a:rPr lang="en-US" sz="1900" dirty="0"/>
              <a:t>-</a:t>
            </a:r>
            <a:r>
              <a:rPr lang="en-US" sz="1900" b="1" dirty="0"/>
              <a:t>Industry sectors </a:t>
            </a:r>
            <a:r>
              <a:rPr lang="en-US" sz="1900" dirty="0"/>
              <a:t>with the most job postings were </a:t>
            </a:r>
            <a:r>
              <a:rPr lang="en-US" sz="1900" b="1" dirty="0"/>
              <a:t>Health Care and Social Assistance</a:t>
            </a:r>
            <a:r>
              <a:rPr lang="en-US" sz="1900" dirty="0"/>
              <a:t> (17499 postings), </a:t>
            </a:r>
            <a:r>
              <a:rPr lang="en-US" sz="1900" b="1" dirty="0"/>
              <a:t>Retail Trade </a:t>
            </a:r>
            <a:r>
              <a:rPr lang="en-US" sz="1900" dirty="0"/>
              <a:t>(11,268 postings), </a:t>
            </a:r>
            <a:r>
              <a:rPr lang="en-US" sz="1900" b="1" dirty="0"/>
              <a:t>Finance and Insurance </a:t>
            </a:r>
            <a:r>
              <a:rPr lang="en-US" sz="1900" dirty="0"/>
              <a:t>(7,056 posting), and </a:t>
            </a:r>
            <a:r>
              <a:rPr lang="en-US" sz="1900" b="1" dirty="0"/>
              <a:t> Manufacturing </a:t>
            </a:r>
            <a:r>
              <a:rPr lang="en-US" sz="1900" dirty="0"/>
              <a:t>(6,122 postings).</a:t>
            </a:r>
            <a:br>
              <a:rPr lang="en-US" sz="1900" dirty="0"/>
            </a:br>
            <a:endParaRPr lang="en-US" sz="1900" b="1" dirty="0"/>
          </a:p>
          <a:p>
            <a:r>
              <a:rPr lang="en-US" sz="1900" dirty="0"/>
              <a:t>-</a:t>
            </a:r>
            <a:r>
              <a:rPr lang="en-US" sz="1900" b="1" dirty="0"/>
              <a:t>Occupations </a:t>
            </a:r>
            <a:r>
              <a:rPr lang="en-US" sz="1900" dirty="0"/>
              <a:t>with the most postings were </a:t>
            </a:r>
            <a:r>
              <a:rPr lang="en-US" sz="1900" b="1" dirty="0"/>
              <a:t>Registered Nurses  </a:t>
            </a:r>
            <a:r>
              <a:rPr lang="en-US" sz="1900" dirty="0"/>
              <a:t>(4,068 postings), </a:t>
            </a:r>
            <a:r>
              <a:rPr lang="en-US" sz="1900" b="1" dirty="0"/>
              <a:t> Retail Salesperson </a:t>
            </a:r>
            <a:r>
              <a:rPr lang="en-US" sz="1900" dirty="0"/>
              <a:t>(2,733 postings), </a:t>
            </a:r>
            <a:r>
              <a:rPr lang="en-US" sz="1900" b="1" dirty="0"/>
              <a:t>Laborers &amp; Freight, Stock, and Material Movers </a:t>
            </a:r>
            <a:r>
              <a:rPr lang="en-US" sz="1900" dirty="0"/>
              <a:t>(2,238 postings) </a:t>
            </a:r>
            <a:r>
              <a:rPr lang="en-US" sz="1900" b="1" dirty="0"/>
              <a:t>Wholesale &amp; Manufacturing Sales Representatives </a:t>
            </a:r>
            <a:r>
              <a:rPr lang="en-US" sz="1900" dirty="0"/>
              <a:t>(2,135 postings) and </a:t>
            </a:r>
            <a:r>
              <a:rPr lang="en-US" sz="1900" b="1" dirty="0"/>
              <a:t>Supervisors of Retail Sales Workers </a:t>
            </a:r>
            <a:r>
              <a:rPr lang="en-US" sz="1900" dirty="0"/>
              <a:t>(2,110 postings).</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9</a:t>
            </a:fld>
            <a:endParaRPr lang="en-US" dirty="0"/>
          </a:p>
        </p:txBody>
      </p:sp>
    </p:spTree>
    <p:extLst>
      <p:ext uri="{BB962C8B-B14F-4D97-AF65-F5344CB8AC3E}">
        <p14:creationId xmlns:p14="http://schemas.microsoft.com/office/powerpoint/2010/main" val="2574863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49029</TotalTime>
  <Words>2920</Words>
  <Application>Microsoft Office PowerPoint</Application>
  <PresentationFormat>On-screen Show (4:3)</PresentationFormat>
  <Paragraphs>602</Paragraphs>
  <Slides>56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Krzyzek, Matthew</dc:creator>
  <cp:lastModifiedBy>Bentsen, Todd</cp:lastModifiedBy>
  <cp:revision>1362</cp:revision>
  <cp:lastPrinted>2021-07-26T17:15:16Z</cp:lastPrinted>
  <dcterms:created xsi:type="dcterms:W3CDTF">2016-10-12T17:47:24Z</dcterms:created>
  <dcterms:modified xsi:type="dcterms:W3CDTF">2021-08-25T19:38:52Z</dcterms:modified>
</cp:coreProperties>
</file>